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66" r:id="rId2"/>
    <p:sldId id="257" r:id="rId3"/>
    <p:sldId id="265" r:id="rId4"/>
    <p:sldId id="267" r:id="rId5"/>
    <p:sldId id="268" r:id="rId6"/>
    <p:sldId id="271" r:id="rId7"/>
    <p:sldId id="272" r:id="rId8"/>
    <p:sldId id="269" r:id="rId9"/>
    <p:sldId id="273" r:id="rId10"/>
    <p:sldId id="274" r:id="rId11"/>
    <p:sldId id="275" r:id="rId12"/>
    <p:sldId id="276" r:id="rId13"/>
    <p:sldId id="281" r:id="rId14"/>
    <p:sldId id="277" r:id="rId15"/>
    <p:sldId id="278" r:id="rId16"/>
    <p:sldId id="279" r:id="rId17"/>
    <p:sldId id="280" r:id="rId18"/>
    <p:sldId id="282" r:id="rId19"/>
    <p:sldId id="283" r:id="rId20"/>
    <p:sldId id="284" r:id="rId21"/>
    <p:sldId id="285" r:id="rId22"/>
    <p:sldId id="286" r:id="rId23"/>
    <p:sldId id="290" r:id="rId24"/>
    <p:sldId id="287" r:id="rId25"/>
    <p:sldId id="288" r:id="rId26"/>
    <p:sldId id="291" r:id="rId27"/>
    <p:sldId id="270" r:id="rId28"/>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2"/>
    <p:restoredTop sz="94626"/>
  </p:normalViewPr>
  <p:slideViewPr>
    <p:cSldViewPr>
      <p:cViewPr varScale="1">
        <p:scale>
          <a:sx n="87" d="100"/>
          <a:sy n="87" d="100"/>
        </p:scale>
        <p:origin x="208" y="544"/>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B5B0DB-DC19-4EE1-89D8-7F73A3B429D5}" type="datetimeFigureOut">
              <a:rPr lang="en-US" smtClean="0"/>
              <a:t>5/2/23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AA6907-9A07-407F-892D-37FCA191772A}" type="slidenum">
              <a:rPr lang="en-US" smtClean="0"/>
              <a:t>‹#›</a:t>
            </a:fld>
            <a:endParaRPr lang="en-US"/>
          </a:p>
        </p:txBody>
      </p:sp>
    </p:spTree>
    <p:extLst>
      <p:ext uri="{BB962C8B-B14F-4D97-AF65-F5344CB8AC3E}">
        <p14:creationId xmlns:p14="http://schemas.microsoft.com/office/powerpoint/2010/main" val="111931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AA6907-9A07-407F-892D-37FCA191772A}" type="slidenum">
              <a:rPr lang="en-US" smtClean="0"/>
              <a:t>1</a:t>
            </a:fld>
            <a:endParaRPr lang="en-US"/>
          </a:p>
        </p:txBody>
      </p:sp>
    </p:spTree>
    <p:extLst>
      <p:ext uri="{BB962C8B-B14F-4D97-AF65-F5344CB8AC3E}">
        <p14:creationId xmlns:p14="http://schemas.microsoft.com/office/powerpoint/2010/main" val="3939808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lvl1pPr>
              <a:defRPr>
                <a:solidFill>
                  <a:schemeClr val="bg1"/>
                </a:solidFill>
                <a:latin typeface="Imprint MT Shadow" charset="0"/>
                <a:ea typeface="Imprint MT Shadow" charset="0"/>
                <a:cs typeface="Imprint MT Shadow" charset="0"/>
              </a:defRPr>
            </a:lvl1pPr>
          </a:lstStyle>
          <a:p>
            <a:r>
              <a:rPr lang="en-US" dirty="0"/>
              <a:t>Click to edit Master title style</a:t>
            </a:r>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bg1"/>
                </a:solidFill>
                <a:latin typeface="Copperplate" charset="0"/>
                <a:ea typeface="Copperplate" charset="0"/>
                <a:cs typeface="Copperplate" charset="0"/>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A10D0BC-8522-4004-9ECD-1C0A317929A6}" type="datetimeFigureOut">
              <a:rPr lang="en-US" smtClean="0"/>
              <a:t>5/2/23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2C0BB-7C3E-4A4D-864E-8147FAE960DC}" type="slidenum">
              <a:rPr lang="en-US" smtClean="0"/>
              <a:t>‹#›</a:t>
            </a:fld>
            <a:endParaRPr lang="en-US"/>
          </a:p>
        </p:txBody>
      </p:sp>
    </p:spTree>
    <p:extLst>
      <p:ext uri="{BB962C8B-B14F-4D97-AF65-F5344CB8AC3E}">
        <p14:creationId xmlns:p14="http://schemas.microsoft.com/office/powerpoint/2010/main" val="166935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10D0BC-8522-4004-9ECD-1C0A317929A6}" type="datetimeFigureOut">
              <a:rPr lang="en-US" smtClean="0"/>
              <a:t>5/2/23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2C0BB-7C3E-4A4D-864E-8147FAE960DC}" type="slidenum">
              <a:rPr lang="en-US" smtClean="0"/>
              <a:t>‹#›</a:t>
            </a:fld>
            <a:endParaRPr lang="en-US"/>
          </a:p>
        </p:txBody>
      </p:sp>
    </p:spTree>
    <p:extLst>
      <p:ext uri="{BB962C8B-B14F-4D97-AF65-F5344CB8AC3E}">
        <p14:creationId xmlns:p14="http://schemas.microsoft.com/office/powerpoint/2010/main" val="208040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10D0BC-8522-4004-9ECD-1C0A317929A6}" type="datetimeFigureOut">
              <a:rPr lang="en-US" smtClean="0"/>
              <a:t>5/2/23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2C0BB-7C3E-4A4D-864E-8147FAE960DC}" type="slidenum">
              <a:rPr lang="en-US" smtClean="0"/>
              <a:t>‹#›</a:t>
            </a:fld>
            <a:endParaRPr lang="en-US"/>
          </a:p>
        </p:txBody>
      </p:sp>
    </p:spTree>
    <p:extLst>
      <p:ext uri="{BB962C8B-B14F-4D97-AF65-F5344CB8AC3E}">
        <p14:creationId xmlns:p14="http://schemas.microsoft.com/office/powerpoint/2010/main" val="1865387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10D0BC-8522-4004-9ECD-1C0A317929A6}" type="datetimeFigureOut">
              <a:rPr lang="en-US" smtClean="0"/>
              <a:t>5/2/23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2C0BB-7C3E-4A4D-864E-8147FAE960DC}" type="slidenum">
              <a:rPr lang="en-US" smtClean="0"/>
              <a:t>‹#›</a:t>
            </a:fld>
            <a:endParaRPr lang="en-US"/>
          </a:p>
        </p:txBody>
      </p:sp>
    </p:spTree>
    <p:extLst>
      <p:ext uri="{BB962C8B-B14F-4D97-AF65-F5344CB8AC3E}">
        <p14:creationId xmlns:p14="http://schemas.microsoft.com/office/powerpoint/2010/main" val="981614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a:t>Click to edit Master title style</a:t>
            </a:r>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10D0BC-8522-4004-9ECD-1C0A317929A6}" type="datetimeFigureOut">
              <a:rPr lang="en-US" smtClean="0"/>
              <a:t>5/2/23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2C0BB-7C3E-4A4D-864E-8147FAE960DC}" type="slidenum">
              <a:rPr lang="en-US" smtClean="0"/>
              <a:t>‹#›</a:t>
            </a:fld>
            <a:endParaRPr lang="en-US"/>
          </a:p>
        </p:txBody>
      </p:sp>
    </p:spTree>
    <p:extLst>
      <p:ext uri="{BB962C8B-B14F-4D97-AF65-F5344CB8AC3E}">
        <p14:creationId xmlns:p14="http://schemas.microsoft.com/office/powerpoint/2010/main" val="3236165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10D0BC-8522-4004-9ECD-1C0A317929A6}" type="datetimeFigureOut">
              <a:rPr lang="en-US" smtClean="0"/>
              <a:t>5/2/23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2C0BB-7C3E-4A4D-864E-8147FAE960DC}" type="slidenum">
              <a:rPr lang="en-US" smtClean="0"/>
              <a:t>‹#›</a:t>
            </a:fld>
            <a:endParaRPr lang="en-US"/>
          </a:p>
        </p:txBody>
      </p:sp>
    </p:spTree>
    <p:extLst>
      <p:ext uri="{BB962C8B-B14F-4D97-AF65-F5344CB8AC3E}">
        <p14:creationId xmlns:p14="http://schemas.microsoft.com/office/powerpoint/2010/main" val="3798189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A10D0BC-8522-4004-9ECD-1C0A317929A6}" type="datetimeFigureOut">
              <a:rPr lang="en-US" smtClean="0"/>
              <a:t>5/2/23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A2C0BB-7C3E-4A4D-864E-8147FAE960DC}" type="slidenum">
              <a:rPr lang="en-US" smtClean="0"/>
              <a:t>‹#›</a:t>
            </a:fld>
            <a:endParaRPr lang="en-US"/>
          </a:p>
        </p:txBody>
      </p:sp>
    </p:spTree>
    <p:extLst>
      <p:ext uri="{BB962C8B-B14F-4D97-AF65-F5344CB8AC3E}">
        <p14:creationId xmlns:p14="http://schemas.microsoft.com/office/powerpoint/2010/main" val="2909897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10D0BC-8522-4004-9ECD-1C0A317929A6}" type="datetimeFigureOut">
              <a:rPr lang="en-US" smtClean="0"/>
              <a:t>5/2/23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A2C0BB-7C3E-4A4D-864E-8147FAE960DC}" type="slidenum">
              <a:rPr lang="en-US" smtClean="0"/>
              <a:t>‹#›</a:t>
            </a:fld>
            <a:endParaRPr lang="en-US"/>
          </a:p>
        </p:txBody>
      </p:sp>
    </p:spTree>
    <p:extLst>
      <p:ext uri="{BB962C8B-B14F-4D97-AF65-F5344CB8AC3E}">
        <p14:creationId xmlns:p14="http://schemas.microsoft.com/office/powerpoint/2010/main" val="3853914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0D0BC-8522-4004-9ECD-1C0A317929A6}" type="datetimeFigureOut">
              <a:rPr lang="en-US" smtClean="0"/>
              <a:t>5/2/23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A2C0BB-7C3E-4A4D-864E-8147FAE960DC}" type="slidenum">
              <a:rPr lang="en-US" smtClean="0"/>
              <a:t>‹#›</a:t>
            </a:fld>
            <a:endParaRPr lang="en-US"/>
          </a:p>
        </p:txBody>
      </p:sp>
    </p:spTree>
    <p:extLst>
      <p:ext uri="{BB962C8B-B14F-4D97-AF65-F5344CB8AC3E}">
        <p14:creationId xmlns:p14="http://schemas.microsoft.com/office/powerpoint/2010/main" val="2356571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a:t>Click to edit Master title style</a:t>
            </a:r>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3A10D0BC-8522-4004-9ECD-1C0A317929A6}" type="datetimeFigureOut">
              <a:rPr lang="en-US" smtClean="0"/>
              <a:t>5/2/23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2C0BB-7C3E-4A4D-864E-8147FAE960DC}" type="slidenum">
              <a:rPr lang="en-US" smtClean="0"/>
              <a:t>‹#›</a:t>
            </a:fld>
            <a:endParaRPr lang="en-US"/>
          </a:p>
        </p:txBody>
      </p:sp>
    </p:spTree>
    <p:extLst>
      <p:ext uri="{BB962C8B-B14F-4D97-AF65-F5344CB8AC3E}">
        <p14:creationId xmlns:p14="http://schemas.microsoft.com/office/powerpoint/2010/main" val="3454416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a:t>Click to edit Master title style</a:t>
            </a:r>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3A10D0BC-8522-4004-9ECD-1C0A317929A6}" type="datetimeFigureOut">
              <a:rPr lang="en-US" smtClean="0"/>
              <a:t>5/2/23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2C0BB-7C3E-4A4D-864E-8147FAE960DC}" type="slidenum">
              <a:rPr lang="en-US" smtClean="0"/>
              <a:t>‹#›</a:t>
            </a:fld>
            <a:endParaRPr lang="en-US"/>
          </a:p>
        </p:txBody>
      </p:sp>
    </p:spTree>
    <p:extLst>
      <p:ext uri="{BB962C8B-B14F-4D97-AF65-F5344CB8AC3E}">
        <p14:creationId xmlns:p14="http://schemas.microsoft.com/office/powerpoint/2010/main" val="1150094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79000">
              <a:srgbClr val="0A128C"/>
            </a:gs>
            <a:gs pos="100000">
              <a:srgbClr val="181CC7"/>
            </a:gs>
            <a:gs pos="100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dirty="0"/>
              <a:t>Click to edit Master title style</a:t>
            </a:r>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3A10D0BC-8522-4004-9ECD-1C0A317929A6}" type="datetimeFigureOut">
              <a:rPr lang="en-US" smtClean="0"/>
              <a:t>5/2/23</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70A2C0BB-7C3E-4A4D-864E-8147FAE960DC}" type="slidenum">
              <a:rPr lang="en-US" smtClean="0"/>
              <a:t>‹#›</a:t>
            </a:fld>
            <a:endParaRPr lang="en-US"/>
          </a:p>
        </p:txBody>
      </p:sp>
    </p:spTree>
    <p:extLst>
      <p:ext uri="{BB962C8B-B14F-4D97-AF65-F5344CB8AC3E}">
        <p14:creationId xmlns:p14="http://schemas.microsoft.com/office/powerpoint/2010/main" val="2410365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5500" kern="1200" baseline="0">
          <a:solidFill>
            <a:schemeClr val="bg1"/>
          </a:solidFill>
          <a:latin typeface="Arial Black" pitchFamily="34" charset="0"/>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baseline="0">
          <a:solidFill>
            <a:schemeClr val="bg1"/>
          </a:solidFill>
          <a:latin typeface="Arial Black" pitchFamily="34" charset="0"/>
          <a:ea typeface="+mn-ea"/>
          <a:cs typeface="+mn-cs"/>
        </a:defRPr>
      </a:lvl1pPr>
      <a:lvl2pPr marL="1061304" indent="-408194" algn="l" defTabSz="1306220" rtl="0" eaLnBrk="1" latinLnBrk="0" hangingPunct="1">
        <a:spcBef>
          <a:spcPct val="20000"/>
        </a:spcBef>
        <a:buFont typeface="Arial" pitchFamily="34" charset="0"/>
        <a:buChar char="–"/>
        <a:defRPr sz="4000" kern="1200" baseline="0">
          <a:solidFill>
            <a:schemeClr val="bg1"/>
          </a:solidFill>
          <a:latin typeface="Arial Black" pitchFamily="34" charset="0"/>
          <a:ea typeface="+mn-ea"/>
          <a:cs typeface="+mn-cs"/>
        </a:defRPr>
      </a:lvl2pPr>
      <a:lvl3pPr marL="1632776" indent="-326555" algn="l" defTabSz="1306220" rtl="0" eaLnBrk="1" latinLnBrk="0" hangingPunct="1">
        <a:spcBef>
          <a:spcPct val="20000"/>
        </a:spcBef>
        <a:buFont typeface="Arial" pitchFamily="34" charset="0"/>
        <a:buChar char="•"/>
        <a:defRPr sz="3400" kern="1200" baseline="0">
          <a:solidFill>
            <a:schemeClr val="bg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808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609600"/>
            <a:ext cx="13167360" cy="6741796"/>
          </a:xfrm>
        </p:spPr>
        <p:txBody>
          <a:bodyPr>
            <a:normAutofit/>
          </a:bodyPr>
          <a:lstStyle/>
          <a:p>
            <a:pPr marL="914400" indent="-914400">
              <a:buFont typeface="+mj-lt"/>
              <a:buAutoNum type="arabicPeriod" startAt="2"/>
            </a:pPr>
            <a:r>
              <a:rPr lang="en-US" dirty="0"/>
              <a:t>With the understanding that the preacher can’t save, sanctify, or make up his own truth. He must preach in the power of the Holy Spirit and accurately handle the Word of truth. What is the difference between an effective, captivating, expository sermon and a non-effective, boring, expository sermon? </a:t>
            </a:r>
          </a:p>
        </p:txBody>
      </p:sp>
    </p:spTree>
    <p:extLst>
      <p:ext uri="{BB962C8B-B14F-4D97-AF65-F5344CB8AC3E}">
        <p14:creationId xmlns:p14="http://schemas.microsoft.com/office/powerpoint/2010/main" val="1382570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13716000" cy="1600200"/>
          </a:xfrm>
          <a:ln w="28575">
            <a:solidFill>
              <a:schemeClr val="bg1"/>
            </a:solidFill>
          </a:ln>
        </p:spPr>
        <p:txBody>
          <a:bodyPr>
            <a:normAutofit fontScale="90000"/>
          </a:bodyPr>
          <a:lstStyle/>
          <a:p>
            <a:r>
              <a:rPr lang="en-US" sz="4800" dirty="0"/>
              <a:t>MAKING A CASE FOR INCREASED WORD PICTURES IN EXPOSITORY PREACHING </a:t>
            </a:r>
          </a:p>
        </p:txBody>
      </p:sp>
      <p:sp>
        <p:nvSpPr>
          <p:cNvPr id="3" name="Content Placeholder 2"/>
          <p:cNvSpPr>
            <a:spLocks noGrp="1"/>
          </p:cNvSpPr>
          <p:nvPr>
            <p:ph idx="1"/>
          </p:nvPr>
        </p:nvSpPr>
        <p:spPr>
          <a:xfrm>
            <a:off x="731520" y="2362200"/>
            <a:ext cx="13167360" cy="5486400"/>
          </a:xfrm>
        </p:spPr>
        <p:txBody>
          <a:bodyPr>
            <a:normAutofit fontScale="92500"/>
          </a:bodyPr>
          <a:lstStyle/>
          <a:p>
            <a:pPr marL="0" indent="0">
              <a:buNone/>
            </a:pPr>
            <a:r>
              <a:rPr lang="en-US" dirty="0"/>
              <a:t>Definition of </a:t>
            </a:r>
            <a:r>
              <a:rPr lang="en-US" dirty="0">
                <a:solidFill>
                  <a:srgbClr val="FF9300"/>
                </a:solidFill>
              </a:rPr>
              <a:t>“Word Picture” </a:t>
            </a:r>
            <a:r>
              <a:rPr lang="en-US" dirty="0"/>
              <a:t>-- </a:t>
            </a:r>
            <a:r>
              <a:rPr lang="en-US" i="1" dirty="0"/>
              <a:t>Any word, phrase, story, analogy, illustration, metaphor, figure of speech, trope, allegory, graphic quote, historical reference, cross reference, or comparison used to help the listener, see, imagine, experience, sense, understand, remember, and/or relate to abstract facts.</a:t>
            </a:r>
            <a:r>
              <a:rPr lang="en-US" dirty="0"/>
              <a:t>  </a:t>
            </a:r>
          </a:p>
        </p:txBody>
      </p:sp>
    </p:spTree>
    <p:extLst>
      <p:ext uri="{BB962C8B-B14F-4D97-AF65-F5344CB8AC3E}">
        <p14:creationId xmlns:p14="http://schemas.microsoft.com/office/powerpoint/2010/main" val="3700576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533400"/>
            <a:ext cx="13167360" cy="7239000"/>
          </a:xfrm>
        </p:spPr>
        <p:txBody>
          <a:bodyPr>
            <a:normAutofit fontScale="70000" lnSpcReduction="20000"/>
          </a:bodyPr>
          <a:lstStyle/>
          <a:p>
            <a:pPr marL="914400" indent="-914400">
              <a:buFont typeface="+mj-lt"/>
              <a:buAutoNum type="alphaUcPeriod"/>
            </a:pPr>
            <a:r>
              <a:rPr lang="en-US" dirty="0"/>
              <a:t>The Word of God uses many word pictures</a:t>
            </a:r>
          </a:p>
          <a:p>
            <a:pPr marL="0" indent="0">
              <a:buNone/>
            </a:pPr>
            <a:endParaRPr lang="en-US" dirty="0"/>
          </a:p>
          <a:p>
            <a:pPr marL="571471" lvl="1" indent="0">
              <a:buNone/>
            </a:pPr>
            <a:r>
              <a:rPr lang="en-US" dirty="0">
                <a:solidFill>
                  <a:srgbClr val="FF0000"/>
                </a:solidFill>
              </a:rPr>
              <a:t>Isaiah 53:1–6 </a:t>
            </a:r>
            <a:r>
              <a:rPr lang="en-US" dirty="0"/>
              <a:t>(NASB95) — 1 Who has believed our message? And to whom has </a:t>
            </a:r>
            <a:r>
              <a:rPr lang="en-US" dirty="0">
                <a:solidFill>
                  <a:srgbClr val="FFFF00"/>
                </a:solidFill>
              </a:rPr>
              <a:t>the arm of the LORD </a:t>
            </a:r>
            <a:r>
              <a:rPr lang="en-US" dirty="0"/>
              <a:t>been revealed? 2 For He </a:t>
            </a:r>
            <a:r>
              <a:rPr lang="en-US" dirty="0">
                <a:solidFill>
                  <a:srgbClr val="FFFF00"/>
                </a:solidFill>
              </a:rPr>
              <a:t>grew up before Him like a tender shoot</a:t>
            </a:r>
            <a:r>
              <a:rPr lang="en-US" dirty="0"/>
              <a:t>, And </a:t>
            </a:r>
            <a:r>
              <a:rPr lang="en-US" dirty="0">
                <a:solidFill>
                  <a:srgbClr val="FFFF00"/>
                </a:solidFill>
              </a:rPr>
              <a:t>like a root out of parched ground</a:t>
            </a:r>
            <a:r>
              <a:rPr lang="en-US" dirty="0"/>
              <a:t>; </a:t>
            </a:r>
            <a:r>
              <a:rPr lang="en-US" dirty="0">
                <a:solidFill>
                  <a:srgbClr val="FFFF00"/>
                </a:solidFill>
              </a:rPr>
              <a:t>He has no stately form or majesty </a:t>
            </a:r>
            <a:r>
              <a:rPr lang="en-US" dirty="0"/>
              <a:t>That we should </a:t>
            </a:r>
            <a:r>
              <a:rPr lang="en-US" dirty="0">
                <a:solidFill>
                  <a:srgbClr val="FFFF00"/>
                </a:solidFill>
              </a:rPr>
              <a:t>look upon Him</a:t>
            </a:r>
            <a:r>
              <a:rPr lang="en-US" dirty="0"/>
              <a:t>, Nor </a:t>
            </a:r>
            <a:r>
              <a:rPr lang="en-US" dirty="0">
                <a:solidFill>
                  <a:srgbClr val="FFFF00"/>
                </a:solidFill>
              </a:rPr>
              <a:t>appearance that we should be attracted to Him</a:t>
            </a:r>
            <a:r>
              <a:rPr lang="en-US" dirty="0"/>
              <a:t>. 3 He was </a:t>
            </a:r>
            <a:r>
              <a:rPr lang="en-US" dirty="0">
                <a:solidFill>
                  <a:srgbClr val="FFFF00"/>
                </a:solidFill>
              </a:rPr>
              <a:t>despised and forsaken of men</a:t>
            </a:r>
            <a:r>
              <a:rPr lang="en-US" dirty="0"/>
              <a:t>, A </a:t>
            </a:r>
            <a:r>
              <a:rPr lang="en-US" dirty="0">
                <a:solidFill>
                  <a:srgbClr val="FFFF00"/>
                </a:solidFill>
              </a:rPr>
              <a:t>man of sorrows and acquainted with grief</a:t>
            </a:r>
            <a:r>
              <a:rPr lang="en-US" dirty="0"/>
              <a:t>; And </a:t>
            </a:r>
            <a:r>
              <a:rPr lang="en-US" dirty="0">
                <a:solidFill>
                  <a:srgbClr val="FFFF00"/>
                </a:solidFill>
              </a:rPr>
              <a:t>like one from whom men hide their face</a:t>
            </a:r>
            <a:r>
              <a:rPr lang="en-US" dirty="0"/>
              <a:t> He was despised, and we did not esteem Him. 4 Surely </a:t>
            </a:r>
            <a:r>
              <a:rPr lang="en-US" dirty="0">
                <a:solidFill>
                  <a:srgbClr val="FFFF00"/>
                </a:solidFill>
              </a:rPr>
              <a:t>our griefs He Himself bore</a:t>
            </a:r>
            <a:r>
              <a:rPr lang="en-US" dirty="0"/>
              <a:t>, And </a:t>
            </a:r>
            <a:r>
              <a:rPr lang="en-US" dirty="0">
                <a:solidFill>
                  <a:srgbClr val="FFFF00"/>
                </a:solidFill>
              </a:rPr>
              <a:t>our sorrows He carried</a:t>
            </a:r>
            <a:r>
              <a:rPr lang="en-US" dirty="0"/>
              <a:t>; Yet we ourselves esteemed Him </a:t>
            </a:r>
            <a:r>
              <a:rPr lang="en-US" dirty="0">
                <a:solidFill>
                  <a:srgbClr val="FFFF00"/>
                </a:solidFill>
              </a:rPr>
              <a:t>stricken, Smitten of God, and afflicted</a:t>
            </a:r>
            <a:r>
              <a:rPr lang="en-US" dirty="0"/>
              <a:t>. 5 But He was </a:t>
            </a:r>
            <a:r>
              <a:rPr lang="en-US" dirty="0">
                <a:solidFill>
                  <a:srgbClr val="FFFF00"/>
                </a:solidFill>
              </a:rPr>
              <a:t>pierced through for our transgressions, He was crushed for our iniquities; The chastening for our well-being fell upon Him, And by His scourging we are healed. 6 All of us like sheep have gone astray, Each of us has turned to his own way; But the LORD has caused the iniquity of us all To fall on Him.</a:t>
            </a:r>
          </a:p>
          <a:p>
            <a:endParaRPr lang="en-US" dirty="0"/>
          </a:p>
        </p:txBody>
      </p:sp>
    </p:spTree>
    <p:extLst>
      <p:ext uri="{BB962C8B-B14F-4D97-AF65-F5344CB8AC3E}">
        <p14:creationId xmlns:p14="http://schemas.microsoft.com/office/powerpoint/2010/main" val="3754449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13792200" cy="7467600"/>
          </a:xfrm>
        </p:spPr>
        <p:txBody>
          <a:bodyPr>
            <a:normAutofit fontScale="47500" lnSpcReduction="20000"/>
          </a:bodyPr>
          <a:lstStyle/>
          <a:p>
            <a:pPr marL="0" indent="0" algn="ctr">
              <a:buNone/>
            </a:pPr>
            <a:r>
              <a:rPr lang="en-US" sz="6500" dirty="0"/>
              <a:t>Word Pictures in II Timothy Chapters 1 &amp; 2: </a:t>
            </a:r>
          </a:p>
          <a:p>
            <a:pPr marL="0" indent="0">
              <a:buNone/>
            </a:pPr>
            <a:endParaRPr lang="en-US" dirty="0"/>
          </a:p>
          <a:p>
            <a:pPr marL="0" indent="0">
              <a:buNone/>
            </a:pPr>
            <a:r>
              <a:rPr lang="en-US" sz="5900" dirty="0">
                <a:solidFill>
                  <a:srgbClr val="FFFF00"/>
                </a:solidFill>
              </a:rPr>
              <a:t>Beloved son; clear conscience; the way my forefathers did; as I recall your tears; filled with joy; kindle afresh the gift of God; He is able to guard; Retain the standard of sound words; Guard. . . the treasure; not ashamed of my chains; as a good soldier; no soldier in active duty entangles himself in the affairs of every day life, so that he may please the one who enlisted him as a soldier; if anyone competes as an athlete, he does not win the prize unless he competes by the rules; the hard working farmer ought to be the first to receive his share of the crops; as a criminal; the word of God is not imprisoned; not to wrangle about words; as a workman who does not need to be ashamed; avoid worldly and empty chatter; their talk will spread like gangrene; now in a large house there are not only gold and silver vessels, but also vessels of wood, and earthenware, and some to honor and some to dishonor. If any man cleanses himself from these things, he will be a vessel for honor; flee youthful lust; pursue righteousness; the Lord’s bond servant; they may come to their senses and escape from the snare of the devil, having been held captive by him to do his will.</a:t>
            </a:r>
          </a:p>
        </p:txBody>
      </p:sp>
    </p:spTree>
    <p:extLst>
      <p:ext uri="{BB962C8B-B14F-4D97-AF65-F5344CB8AC3E}">
        <p14:creationId xmlns:p14="http://schemas.microsoft.com/office/powerpoint/2010/main" val="291868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13868400" cy="7467600"/>
          </a:xfrm>
        </p:spPr>
        <p:txBody>
          <a:bodyPr>
            <a:normAutofit fontScale="70000" lnSpcReduction="20000"/>
          </a:bodyPr>
          <a:lstStyle/>
          <a:p>
            <a:pPr marL="0" indent="0" algn="ctr">
              <a:buNone/>
            </a:pPr>
            <a:r>
              <a:rPr lang="en-US" sz="5100" dirty="0"/>
              <a:t>Jude vss. 10-13 </a:t>
            </a:r>
          </a:p>
          <a:p>
            <a:pPr marL="0" indent="0">
              <a:buNone/>
            </a:pPr>
            <a:endParaRPr lang="en-US" dirty="0"/>
          </a:p>
          <a:p>
            <a:pPr marL="0" indent="0">
              <a:buNone/>
            </a:pPr>
            <a:r>
              <a:rPr lang="en-US" sz="5100" dirty="0"/>
              <a:t>10 But these men [false teachers] </a:t>
            </a:r>
            <a:r>
              <a:rPr lang="en-US" sz="5100" dirty="0">
                <a:solidFill>
                  <a:srgbClr val="FFFF00"/>
                </a:solidFill>
              </a:rPr>
              <a:t>revile</a:t>
            </a:r>
            <a:r>
              <a:rPr lang="en-US" sz="5100" dirty="0"/>
              <a:t> the things which they do not understand; and the things which they know by </a:t>
            </a:r>
            <a:r>
              <a:rPr lang="en-US" sz="5100" dirty="0">
                <a:solidFill>
                  <a:srgbClr val="FFFF00"/>
                </a:solidFill>
              </a:rPr>
              <a:t>instinct</a:t>
            </a:r>
            <a:r>
              <a:rPr lang="en-US" sz="5100" dirty="0"/>
              <a:t>, </a:t>
            </a:r>
            <a:r>
              <a:rPr lang="en-US" sz="5100" dirty="0">
                <a:solidFill>
                  <a:srgbClr val="FFFF00"/>
                </a:solidFill>
              </a:rPr>
              <a:t>like unreasoning animals</a:t>
            </a:r>
            <a:r>
              <a:rPr lang="en-US" sz="5100" dirty="0"/>
              <a:t>, by these things they are destroyed. 11 Woe to them! For they have </a:t>
            </a:r>
            <a:r>
              <a:rPr lang="en-US" sz="5100" dirty="0">
                <a:solidFill>
                  <a:srgbClr val="FFFF00"/>
                </a:solidFill>
              </a:rPr>
              <a:t>gone the way of Cain</a:t>
            </a:r>
            <a:r>
              <a:rPr lang="en-US" sz="5100" dirty="0"/>
              <a:t>, and </a:t>
            </a:r>
            <a:r>
              <a:rPr lang="en-US" sz="5100" dirty="0">
                <a:solidFill>
                  <a:srgbClr val="FFFF00"/>
                </a:solidFill>
              </a:rPr>
              <a:t>for pay they have rushed headlong into the error of Balaam</a:t>
            </a:r>
            <a:r>
              <a:rPr lang="en-US" sz="5100" dirty="0"/>
              <a:t>, and </a:t>
            </a:r>
            <a:r>
              <a:rPr lang="en-US" sz="5100" dirty="0">
                <a:solidFill>
                  <a:srgbClr val="FFFF00"/>
                </a:solidFill>
              </a:rPr>
              <a:t>perished in the rebellion of Korah</a:t>
            </a:r>
            <a:r>
              <a:rPr lang="en-US" sz="5100" dirty="0"/>
              <a:t>. 12 These are the men who are </a:t>
            </a:r>
            <a:r>
              <a:rPr lang="en-US" sz="5100" dirty="0">
                <a:solidFill>
                  <a:srgbClr val="FFFF00"/>
                </a:solidFill>
              </a:rPr>
              <a:t>hidden reefs in your love feasts when they feast with you without fear</a:t>
            </a:r>
            <a:r>
              <a:rPr lang="en-US" sz="5100" dirty="0"/>
              <a:t>, caring for themselves; </a:t>
            </a:r>
            <a:r>
              <a:rPr lang="en-US" sz="5100" dirty="0">
                <a:solidFill>
                  <a:srgbClr val="FFFF00"/>
                </a:solidFill>
              </a:rPr>
              <a:t>clouds without water, carried along by winds; autumn trees without fruit, doubly dead, uprooted; 13 wild waves of the sea, casting up their own shame like foam; wandering stars, for whom the black darkness has been reserved forever</a:t>
            </a:r>
            <a:r>
              <a:rPr lang="en-US" sz="5100" dirty="0"/>
              <a:t>.</a:t>
            </a:r>
          </a:p>
          <a:p>
            <a:pPr marL="0" indent="0">
              <a:buNone/>
            </a:pPr>
            <a:endParaRPr lang="en-US" dirty="0"/>
          </a:p>
        </p:txBody>
      </p:sp>
    </p:spTree>
    <p:extLst>
      <p:ext uri="{BB962C8B-B14F-4D97-AF65-F5344CB8AC3E}">
        <p14:creationId xmlns:p14="http://schemas.microsoft.com/office/powerpoint/2010/main" val="2715685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194434"/>
          </a:xfrm>
        </p:spPr>
        <p:txBody>
          <a:bodyPr>
            <a:normAutofit fontScale="90000"/>
          </a:bodyPr>
          <a:lstStyle/>
          <a:p>
            <a:pPr marL="914400" indent="-914400" algn="l">
              <a:buFont typeface="+mj-lt"/>
              <a:buAutoNum type="alphaUcPeriod" startAt="2"/>
            </a:pPr>
            <a:r>
              <a:rPr lang="en-US" dirty="0"/>
              <a:t>Jesus used a lot of word pictures </a:t>
            </a:r>
          </a:p>
        </p:txBody>
      </p:sp>
      <p:sp>
        <p:nvSpPr>
          <p:cNvPr id="3" name="Content Placeholder 2"/>
          <p:cNvSpPr>
            <a:spLocks noGrp="1"/>
          </p:cNvSpPr>
          <p:nvPr>
            <p:ph idx="1"/>
          </p:nvPr>
        </p:nvSpPr>
        <p:spPr>
          <a:xfrm>
            <a:off x="731520" y="2209800"/>
            <a:ext cx="13167360" cy="5141596"/>
          </a:xfrm>
        </p:spPr>
        <p:txBody>
          <a:bodyPr/>
          <a:lstStyle/>
          <a:p>
            <a:r>
              <a:rPr lang="en-US" dirty="0"/>
              <a:t>Consider the Sermon on the Mount, Matthew chapters 5-7</a:t>
            </a:r>
          </a:p>
          <a:p>
            <a:r>
              <a:rPr lang="en-US" dirty="0"/>
              <a:t>Only three chapters.</a:t>
            </a:r>
          </a:p>
          <a:p>
            <a:r>
              <a:rPr lang="en-US" dirty="0"/>
              <a:t>56 metaphors!</a:t>
            </a:r>
          </a:p>
          <a:p>
            <a:r>
              <a:rPr lang="en-US" dirty="0"/>
              <a:t>Almost 20 metaphors per chapter!</a:t>
            </a:r>
          </a:p>
        </p:txBody>
      </p:sp>
    </p:spTree>
    <p:extLst>
      <p:ext uri="{BB962C8B-B14F-4D97-AF65-F5344CB8AC3E}">
        <p14:creationId xmlns:p14="http://schemas.microsoft.com/office/powerpoint/2010/main" val="3624812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118234"/>
          </a:xfrm>
        </p:spPr>
        <p:txBody>
          <a:bodyPr>
            <a:noAutofit/>
          </a:bodyPr>
          <a:lstStyle/>
          <a:p>
            <a:pPr marL="914400" indent="-914400" algn="l">
              <a:buFont typeface="+mj-lt"/>
              <a:buAutoNum type="alphaUcPeriod" startAt="3"/>
            </a:pPr>
            <a:r>
              <a:rPr lang="en-US" sz="4000" dirty="0"/>
              <a:t>Consider the number of word pictures used by great preachers</a:t>
            </a:r>
          </a:p>
        </p:txBody>
      </p:sp>
      <p:sp>
        <p:nvSpPr>
          <p:cNvPr id="3" name="Content Placeholder 2"/>
          <p:cNvSpPr>
            <a:spLocks noGrp="1"/>
          </p:cNvSpPr>
          <p:nvPr>
            <p:ph idx="1"/>
          </p:nvPr>
        </p:nvSpPr>
        <p:spPr>
          <a:xfrm>
            <a:off x="533400" y="1600200"/>
            <a:ext cx="13716000" cy="6193156"/>
          </a:xfrm>
        </p:spPr>
        <p:txBody>
          <a:bodyPr>
            <a:normAutofit fontScale="55000" lnSpcReduction="20000"/>
          </a:bodyPr>
          <a:lstStyle/>
          <a:p>
            <a:r>
              <a:rPr lang="en-US" dirty="0"/>
              <a:t>Jonathan Edwards – </a:t>
            </a:r>
            <a:r>
              <a:rPr lang="en-US" i="1" dirty="0"/>
              <a:t>Sinners in the Hands of an Angry God</a:t>
            </a:r>
          </a:p>
          <a:p>
            <a:pPr marL="0" indent="0">
              <a:buNone/>
            </a:pPr>
            <a:endParaRPr lang="en-US" dirty="0"/>
          </a:p>
          <a:p>
            <a:pPr marL="0" indent="0">
              <a:buNone/>
            </a:pPr>
            <a:r>
              <a:rPr lang="en-US" dirty="0"/>
              <a:t>There is no want of power in God </a:t>
            </a:r>
            <a:r>
              <a:rPr lang="en-US" dirty="0">
                <a:solidFill>
                  <a:srgbClr val="FFFF00"/>
                </a:solidFill>
              </a:rPr>
              <a:t>to cast wicked men into hell at any moment. Men’s hands cannot be strong when God rises up. The strongest have no power to resist him, nor can any deliver out of his hands. — He is not only able to cast wicked men into hell, but he can most easily do it. Sometimes an earthly prince meets with a great deal of difficulty to subdue a rebel, who has found means to fortify himself, and has made himself strong by the numbers of his followers. </a:t>
            </a:r>
            <a:r>
              <a:rPr lang="en-US" dirty="0"/>
              <a:t>But it is not so with God. </a:t>
            </a:r>
            <a:r>
              <a:rPr lang="en-US" dirty="0">
                <a:solidFill>
                  <a:srgbClr val="FFFF00"/>
                </a:solidFill>
              </a:rPr>
              <a:t>There is no fortress that is any defense from the power of God. Though hand join in hand, and vast multitudes of God’s enemies combine and associate themselves, they are easily broken in pieces. They are as great heaps of light chaff before the whirlwind; or large quantities of dry stubble before devouring flames. We find it easy to tread on and crush a worm that we see crawling on the earth; so it is easy for us to cut or singe a slender thread that any thing hangs by: thus easy is it for God, when he pleases, to cast his enemies down to hell. </a:t>
            </a:r>
            <a:r>
              <a:rPr lang="en-US" dirty="0"/>
              <a:t>What are we, that we should think </a:t>
            </a:r>
            <a:r>
              <a:rPr lang="en-US" dirty="0">
                <a:solidFill>
                  <a:srgbClr val="FFFF00"/>
                </a:solidFill>
              </a:rPr>
              <a:t>to stand before him, at whose rebuke the earth trembles, and before whom the rocks are thrown down?</a:t>
            </a:r>
          </a:p>
        </p:txBody>
      </p:sp>
    </p:spTree>
    <p:extLst>
      <p:ext uri="{BB962C8B-B14F-4D97-AF65-F5344CB8AC3E}">
        <p14:creationId xmlns:p14="http://schemas.microsoft.com/office/powerpoint/2010/main" val="2663130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381000"/>
            <a:ext cx="13167360" cy="7391400"/>
          </a:xfrm>
        </p:spPr>
        <p:txBody>
          <a:bodyPr>
            <a:normAutofit fontScale="55000" lnSpcReduction="20000"/>
          </a:bodyPr>
          <a:lstStyle/>
          <a:p>
            <a:r>
              <a:rPr lang="en-US" dirty="0"/>
              <a:t>J. C. Ryle – </a:t>
            </a:r>
            <a:r>
              <a:rPr lang="en-US" i="1" dirty="0"/>
              <a:t>A Woman to Remember</a:t>
            </a:r>
          </a:p>
          <a:p>
            <a:pPr marL="0" indent="0">
              <a:buNone/>
            </a:pPr>
            <a:r>
              <a:rPr lang="en-US" dirty="0">
                <a:solidFill>
                  <a:srgbClr val="FFFF00"/>
                </a:solidFill>
              </a:rPr>
              <a:t>How many clergymen work hard in their profession for a few years and then become lazy and indolent from the love of this present world! At the outset of their ministry they seem willing to spend and be spent for Christ; they are instant in season and out of season; their preaching is lively and their churches are filled. Their congregations are well looked after; cottage lectures, prayer meetings, house–to–house visitation are their weekly delight. But, alas, how often after “beginning in the Spirit” they end “in the flesh” and, like Samson, are shorn of their strength in the lap of that Delilah, the world! They are preferred to some rich living; they marry a worldly wife; they are puffed up with pride and neglect study and prayer. A nipping frost cuts off the spiritual blossoms which once bade so fair. Their preaching loses  its unction and power; their weekday work becomes less and less; the society they mix in becomes less select; the tone of their conversation becomes more earthly. They cease to disregard the opinion of man; they imbibe a morbid fear of “extreme views,” and are filled with a cautious dread of giving offense. And at last the man who at one time seemed likely to be a real successor of the apostles and a good soldier of Christ settles down on his lees as a clerical gardener, farmer, or diner out, by whom nobody is offended and nobody is saved. His church becomes half empty; his influence dwindles away; the world has bound him hand and foot. He has walked in the steps of Lot’s wife. He has looked back.</a:t>
            </a:r>
          </a:p>
          <a:p>
            <a:pPr marL="0" indent="0">
              <a:buNone/>
            </a:pPr>
            <a:endParaRPr lang="en-US" dirty="0"/>
          </a:p>
        </p:txBody>
      </p:sp>
    </p:spTree>
    <p:extLst>
      <p:ext uri="{BB962C8B-B14F-4D97-AF65-F5344CB8AC3E}">
        <p14:creationId xmlns:p14="http://schemas.microsoft.com/office/powerpoint/2010/main" val="2676753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575434"/>
          </a:xfrm>
        </p:spPr>
        <p:txBody>
          <a:bodyPr>
            <a:noAutofit/>
          </a:bodyPr>
          <a:lstStyle/>
          <a:p>
            <a:pPr marL="914400" indent="-914400" algn="l">
              <a:buFont typeface="+mj-lt"/>
              <a:buAutoNum type="alphaUcPeriod" startAt="4"/>
            </a:pPr>
            <a:r>
              <a:rPr lang="en-US" sz="3600" dirty="0"/>
              <a:t>Is there a general rule for how many Word Pictures should be used in a sermon?</a:t>
            </a:r>
          </a:p>
        </p:txBody>
      </p:sp>
      <p:sp>
        <p:nvSpPr>
          <p:cNvPr id="3" name="Content Placeholder 2"/>
          <p:cNvSpPr>
            <a:spLocks noGrp="1"/>
          </p:cNvSpPr>
          <p:nvPr>
            <p:ph idx="1"/>
          </p:nvPr>
        </p:nvSpPr>
        <p:spPr>
          <a:xfrm>
            <a:off x="731520" y="2133600"/>
            <a:ext cx="13167360" cy="5715000"/>
          </a:xfrm>
        </p:spPr>
        <p:txBody>
          <a:bodyPr>
            <a:normAutofit fontScale="62500" lnSpcReduction="20000"/>
          </a:bodyPr>
          <a:lstStyle/>
          <a:p>
            <a:pPr marL="914400" indent="-914400">
              <a:buFont typeface="+mj-lt"/>
              <a:buAutoNum type="arabicParenR"/>
            </a:pPr>
            <a:r>
              <a:rPr lang="en-US" dirty="0"/>
              <a:t>Example 1 – Rom. 9, Some 30 Word Pictures</a:t>
            </a:r>
          </a:p>
          <a:p>
            <a:pPr marL="0" indent="0">
              <a:buNone/>
            </a:pPr>
            <a:r>
              <a:rPr lang="en-US" dirty="0"/>
              <a:t> </a:t>
            </a:r>
          </a:p>
          <a:p>
            <a:pPr marL="914400" indent="-914400">
              <a:buFont typeface="+mj-lt"/>
              <a:buAutoNum type="arabicParenR" startAt="2"/>
            </a:pPr>
            <a:r>
              <a:rPr lang="en-US" dirty="0"/>
              <a:t>Example 2 Thomas Watson, </a:t>
            </a:r>
            <a:r>
              <a:rPr lang="en-US" i="1" dirty="0"/>
              <a:t>All Things for Good: </a:t>
            </a:r>
            <a:r>
              <a:rPr lang="en-US" i="1" dirty="0">
                <a:solidFill>
                  <a:srgbClr val="FFFF00"/>
                </a:solidFill>
              </a:rPr>
              <a:t>“The magnet of mercy does not draw us so near to God as the cords of affliction.  When Absalom set Joab’s corn on fire, then he came running to Absalom (II Sam. 14:30). When God sets our worldly comforts on fire, then we run to Him, and make our peace with Him.  When the prodigal was pinched with want, then he returned home to his father (Luke 15:13).  When the dove could not find any rest for the soul of  her foot, then she flew to the ark.  When God brings a deluge of affliction upon us, then we fly to the ark of Christ.  </a:t>
            </a:r>
            <a:r>
              <a:rPr lang="en-US" i="1" dirty="0"/>
              <a:t>Thus affliction makes us happy, </a:t>
            </a:r>
            <a:r>
              <a:rPr lang="en-US" i="1" dirty="0">
                <a:solidFill>
                  <a:srgbClr val="FFFF00"/>
                </a:solidFill>
              </a:rPr>
              <a:t>in bringing us nearer to God.  Faith can make use of the waters of affliction, to swim faster to Christ.” </a:t>
            </a:r>
            <a:endParaRPr lang="en-US" dirty="0">
              <a:solidFill>
                <a:srgbClr val="FFFF00"/>
              </a:solidFill>
            </a:endParaRPr>
          </a:p>
        </p:txBody>
      </p:sp>
    </p:spTree>
    <p:extLst>
      <p:ext uri="{BB962C8B-B14F-4D97-AF65-F5344CB8AC3E}">
        <p14:creationId xmlns:p14="http://schemas.microsoft.com/office/powerpoint/2010/main" val="887874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457200"/>
            <a:ext cx="13167360" cy="7391400"/>
          </a:xfrm>
        </p:spPr>
        <p:txBody>
          <a:bodyPr>
            <a:normAutofit fontScale="92500" lnSpcReduction="20000"/>
          </a:bodyPr>
          <a:lstStyle/>
          <a:p>
            <a:pPr marL="914400" indent="-914400">
              <a:buFont typeface="+mj-lt"/>
              <a:buAutoNum type="arabicParenR" startAt="3"/>
            </a:pPr>
            <a:r>
              <a:rPr lang="en-US" dirty="0"/>
              <a:t>Example Three – Charles Spurgeon, </a:t>
            </a:r>
            <a:r>
              <a:rPr lang="en-US" i="1" dirty="0"/>
              <a:t>Morning and Evening, Evening March 6</a:t>
            </a:r>
            <a:r>
              <a:rPr lang="en-US" i="1" baseline="30000" dirty="0"/>
              <a:t>th</a:t>
            </a:r>
            <a:r>
              <a:rPr lang="en-US" i="1" dirty="0"/>
              <a:t>. </a:t>
            </a:r>
          </a:p>
          <a:p>
            <a:pPr marL="914400" indent="-914400">
              <a:buFont typeface="+mj-lt"/>
              <a:buAutoNum type="arabicParenR" startAt="3"/>
            </a:pPr>
            <a:endParaRPr lang="en-US" i="1" dirty="0"/>
          </a:p>
          <a:p>
            <a:pPr marL="914400" indent="-914400">
              <a:buFont typeface="+mj-lt"/>
              <a:buAutoNum type="arabicParenR" startAt="3"/>
            </a:pPr>
            <a:r>
              <a:rPr lang="en-US" dirty="0"/>
              <a:t>General Rule: When illustrating a point, </a:t>
            </a:r>
            <a:r>
              <a:rPr lang="en-US" i="1" dirty="0">
                <a:solidFill>
                  <a:srgbClr val="FF9300"/>
                </a:solidFill>
              </a:rPr>
              <a:t>use as many illustrations as necessary to make the truth clear</a:t>
            </a:r>
            <a:r>
              <a:rPr lang="en-US" dirty="0"/>
              <a:t>. Harder doctrines require more word pictures. Think of more difficult to understand truths as larger spikes and easy to understand truths as tacks. A small tack can be tapped in quite easily, but large spike takes many blows. </a:t>
            </a:r>
          </a:p>
        </p:txBody>
      </p:sp>
    </p:spTree>
    <p:extLst>
      <p:ext uri="{BB962C8B-B14F-4D97-AF65-F5344CB8AC3E}">
        <p14:creationId xmlns:p14="http://schemas.microsoft.com/office/powerpoint/2010/main" val="4030525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143000" y="609600"/>
            <a:ext cx="12435840" cy="2068830"/>
          </a:xfrm>
        </p:spPr>
        <p:txBody>
          <a:bodyPr>
            <a:noAutofit/>
          </a:bodyPr>
          <a:lstStyle/>
          <a:p>
            <a:r>
              <a:rPr lang="en-US" sz="7200" dirty="0"/>
              <a:t>HANGING ON EVERY WORD</a:t>
            </a:r>
          </a:p>
        </p:txBody>
      </p:sp>
      <p:sp>
        <p:nvSpPr>
          <p:cNvPr id="5" name="Subtitle 4"/>
          <p:cNvSpPr>
            <a:spLocks noGrp="1"/>
          </p:cNvSpPr>
          <p:nvPr>
            <p:ph type="subTitle" idx="1"/>
          </p:nvPr>
        </p:nvSpPr>
        <p:spPr>
          <a:xfrm>
            <a:off x="685800" y="5334000"/>
            <a:ext cx="12420600" cy="1874520"/>
          </a:xfrm>
        </p:spPr>
        <p:txBody>
          <a:bodyPr>
            <a:normAutofit fontScale="85000" lnSpcReduction="20000"/>
          </a:bodyPr>
          <a:lstStyle/>
          <a:p>
            <a:r>
              <a:rPr lang="en-US" i="1" dirty="0">
                <a:solidFill>
                  <a:schemeClr val="bg1"/>
                </a:solidFill>
                <a:latin typeface="Eras Bold ITC" pitchFamily="34" charset="0"/>
              </a:rPr>
              <a:t>Biblical Preaching that </a:t>
            </a:r>
          </a:p>
          <a:p>
            <a:r>
              <a:rPr lang="en-US" i="1" dirty="0">
                <a:solidFill>
                  <a:schemeClr val="bg1"/>
                </a:solidFill>
                <a:latin typeface="Eras Bold ITC" pitchFamily="34" charset="0"/>
              </a:rPr>
              <a:t>Captivates and Transforms</a:t>
            </a:r>
          </a:p>
          <a:p>
            <a:r>
              <a:rPr lang="en-US" i="1" dirty="0">
                <a:solidFill>
                  <a:schemeClr val="bg1"/>
                </a:solidFill>
                <a:latin typeface="Eras Bold ITC" pitchFamily="34" charset="0"/>
              </a:rPr>
              <a:t>Dr. Jack Hughes</a:t>
            </a:r>
          </a:p>
        </p:txBody>
      </p:sp>
    </p:spTree>
    <p:extLst>
      <p:ext uri="{BB962C8B-B14F-4D97-AF65-F5344CB8AC3E}">
        <p14:creationId xmlns:p14="http://schemas.microsoft.com/office/powerpoint/2010/main" val="2271215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2413634"/>
          </a:xfrm>
          <a:ln w="28575">
            <a:solidFill>
              <a:schemeClr val="bg1"/>
            </a:solidFill>
          </a:ln>
        </p:spPr>
        <p:txBody>
          <a:bodyPr>
            <a:normAutofit/>
          </a:bodyPr>
          <a:lstStyle/>
          <a:p>
            <a:r>
              <a:rPr lang="en-US" sz="4000" dirty="0"/>
              <a:t>LEARNING TO INCREASE THE AMOUNT OF WORD PICTURES IN YOUR EXPOSITORY SERMONS </a:t>
            </a:r>
          </a:p>
        </p:txBody>
      </p:sp>
      <p:sp>
        <p:nvSpPr>
          <p:cNvPr id="3" name="Content Placeholder 2"/>
          <p:cNvSpPr>
            <a:spLocks noGrp="1"/>
          </p:cNvSpPr>
          <p:nvPr>
            <p:ph idx="1"/>
          </p:nvPr>
        </p:nvSpPr>
        <p:spPr>
          <a:xfrm>
            <a:off x="731520" y="2971800"/>
            <a:ext cx="13167360" cy="4379596"/>
          </a:xfrm>
        </p:spPr>
        <p:txBody>
          <a:bodyPr>
            <a:normAutofit lnSpcReduction="10000"/>
          </a:bodyPr>
          <a:lstStyle/>
          <a:p>
            <a:pPr marL="914400" indent="-914400">
              <a:buFont typeface="+mj-lt"/>
              <a:buAutoNum type="alphaUcPeriod"/>
            </a:pPr>
            <a:r>
              <a:rPr lang="en-US" dirty="0"/>
              <a:t>Expository Preaching Overview</a:t>
            </a:r>
          </a:p>
          <a:p>
            <a:pPr marL="1485871" lvl="1" indent="-914400">
              <a:buFont typeface="+mj-lt"/>
              <a:buAutoNum type="arabicParenR"/>
            </a:pPr>
            <a:r>
              <a:rPr lang="en-US" i="1" dirty="0"/>
              <a:t>Homiletics</a:t>
            </a:r>
          </a:p>
          <a:p>
            <a:pPr marL="1485871" lvl="1" indent="-914400">
              <a:buFont typeface="+mj-lt"/>
              <a:buAutoNum type="arabicParenR"/>
            </a:pPr>
            <a:r>
              <a:rPr lang="en-US" i="1" dirty="0"/>
              <a:t>Hermeneutics</a:t>
            </a:r>
          </a:p>
          <a:p>
            <a:pPr marL="1485871" lvl="1" indent="-914400">
              <a:buFont typeface="+mj-lt"/>
              <a:buAutoNum type="arabicParenR"/>
            </a:pPr>
            <a:r>
              <a:rPr lang="en-US" i="1" dirty="0"/>
              <a:t>Exegesis</a:t>
            </a:r>
          </a:p>
          <a:p>
            <a:pPr marL="1485871" lvl="1" indent="-914400">
              <a:buFont typeface="+mj-lt"/>
              <a:buAutoNum type="arabicParenR"/>
            </a:pPr>
            <a:r>
              <a:rPr lang="en-US" i="1" dirty="0"/>
              <a:t>Sermon Construction</a:t>
            </a:r>
          </a:p>
          <a:p>
            <a:pPr marL="1485871" lvl="1" indent="-914400">
              <a:buFont typeface="+mj-lt"/>
              <a:buAutoNum type="arabicParenR"/>
            </a:pPr>
            <a:r>
              <a:rPr lang="en-US" i="1" dirty="0"/>
              <a:t>Exposition</a:t>
            </a:r>
          </a:p>
        </p:txBody>
      </p:sp>
    </p:spTree>
    <p:extLst>
      <p:ext uri="{BB962C8B-B14F-4D97-AF65-F5344CB8AC3E}">
        <p14:creationId xmlns:p14="http://schemas.microsoft.com/office/powerpoint/2010/main" val="2476798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533400"/>
            <a:ext cx="13167360" cy="7162800"/>
          </a:xfrm>
        </p:spPr>
        <p:txBody>
          <a:bodyPr>
            <a:normAutofit fontScale="92500" lnSpcReduction="10000"/>
          </a:bodyPr>
          <a:lstStyle/>
          <a:p>
            <a:pPr marL="914400" indent="-914400">
              <a:buFont typeface="+mj-lt"/>
              <a:buAutoNum type="alphaUcPeriod" startAt="2"/>
            </a:pPr>
            <a:r>
              <a:rPr lang="en-US" dirty="0"/>
              <a:t>Exegete your text and extract the timeless truths, principles, or doctrines</a:t>
            </a:r>
          </a:p>
          <a:p>
            <a:pPr marL="1485871" lvl="1" indent="-914400">
              <a:buFont typeface="+mj-lt"/>
              <a:buAutoNum type="arabicParenR"/>
            </a:pPr>
            <a:endParaRPr lang="en-US" dirty="0"/>
          </a:p>
          <a:p>
            <a:pPr marL="1485871" lvl="1" indent="-914400">
              <a:buFont typeface="+mj-lt"/>
              <a:buAutoNum type="arabicParenR"/>
            </a:pPr>
            <a:r>
              <a:rPr lang="en-US" dirty="0"/>
              <a:t>Truth – Sanctification: Basic concept – </a:t>
            </a:r>
            <a:r>
              <a:rPr lang="en-US" i="1" dirty="0">
                <a:solidFill>
                  <a:srgbClr val="FF9300"/>
                </a:solidFill>
              </a:rPr>
              <a:t>transformation.</a:t>
            </a:r>
            <a:r>
              <a:rPr lang="en-US" dirty="0"/>
              <a:t> </a:t>
            </a:r>
          </a:p>
          <a:p>
            <a:pPr marL="1485871" lvl="1" indent="-914400">
              <a:buFont typeface="+mj-lt"/>
              <a:buAutoNum type="arabicParenR"/>
            </a:pPr>
            <a:r>
              <a:rPr lang="en-US" dirty="0"/>
              <a:t>Truth – Deception: Basic concept – </a:t>
            </a:r>
            <a:r>
              <a:rPr lang="en-US" i="1" dirty="0">
                <a:solidFill>
                  <a:srgbClr val="FF9300"/>
                </a:solidFill>
              </a:rPr>
              <a:t>being deceived.</a:t>
            </a:r>
          </a:p>
          <a:p>
            <a:pPr marL="1485871" lvl="1" indent="-914400">
              <a:buFont typeface="+mj-lt"/>
              <a:buAutoNum type="arabicParenR"/>
            </a:pPr>
            <a:r>
              <a:rPr lang="en-US" dirty="0"/>
              <a:t>Truth – Providence: Basic concept – </a:t>
            </a:r>
            <a:r>
              <a:rPr lang="en-US" i="1" dirty="0">
                <a:solidFill>
                  <a:srgbClr val="FF9300"/>
                </a:solidFill>
              </a:rPr>
              <a:t>many different things working together for good.</a:t>
            </a:r>
            <a:endParaRPr lang="en-US" dirty="0">
              <a:solidFill>
                <a:srgbClr val="FF9300"/>
              </a:solidFill>
            </a:endParaRPr>
          </a:p>
          <a:p>
            <a:pPr marL="1485871" lvl="1" indent="-914400">
              <a:buFont typeface="+mj-lt"/>
              <a:buAutoNum type="arabicParenR"/>
            </a:pPr>
            <a:r>
              <a:rPr lang="en-US" dirty="0"/>
              <a:t>Truth – Read your Bible: Basic concept –</a:t>
            </a:r>
            <a:r>
              <a:rPr lang="en-US" i="1" dirty="0">
                <a:solidFill>
                  <a:srgbClr val="FF9300"/>
                </a:solidFill>
              </a:rPr>
              <a:t>spiritual nourishment for a healthy walk with the Lord.</a:t>
            </a:r>
          </a:p>
          <a:p>
            <a:pPr marL="1485871" lvl="1" indent="-914400">
              <a:buFont typeface="+mj-lt"/>
              <a:buAutoNum type="arabicParenR"/>
            </a:pPr>
            <a:endParaRPr lang="en-US" i="1" dirty="0"/>
          </a:p>
        </p:txBody>
      </p:sp>
    </p:spTree>
    <p:extLst>
      <p:ext uri="{BB962C8B-B14F-4D97-AF65-F5344CB8AC3E}">
        <p14:creationId xmlns:p14="http://schemas.microsoft.com/office/powerpoint/2010/main" val="4024801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609600"/>
            <a:ext cx="13563600" cy="7478970"/>
          </a:xfrm>
          <a:prstGeom prst="rect">
            <a:avLst/>
          </a:prstGeom>
          <a:noFill/>
        </p:spPr>
        <p:txBody>
          <a:bodyPr wrap="square" rtlCol="0">
            <a:spAutoFit/>
          </a:bodyPr>
          <a:lstStyle/>
          <a:p>
            <a:pPr marL="514350" indent="-514350">
              <a:buFont typeface="+mj-lt"/>
              <a:buAutoNum type="arabicPeriod"/>
            </a:pPr>
            <a:r>
              <a:rPr lang="en-US" sz="3200" dirty="0">
                <a:solidFill>
                  <a:schemeClr val="bg1"/>
                </a:solidFill>
                <a:latin typeface="Eras Bold ITC" pitchFamily="34" charset="0"/>
              </a:rPr>
              <a:t>Reduce the truth you are trying to teach into a basic statement, then think of persons, places, and things that illustrate that truth. </a:t>
            </a:r>
          </a:p>
          <a:p>
            <a:pPr marL="514350" indent="-514350">
              <a:buFont typeface="+mj-lt"/>
              <a:buAutoNum type="arabicPeriod"/>
            </a:pPr>
            <a:endParaRPr lang="en-US" sz="3200" dirty="0">
              <a:solidFill>
                <a:schemeClr val="bg1"/>
              </a:solidFill>
              <a:latin typeface="Eras Bold ITC" pitchFamily="34" charset="0"/>
            </a:endParaRPr>
          </a:p>
          <a:p>
            <a:pPr marL="514350" indent="-514350">
              <a:buFont typeface="+mj-lt"/>
              <a:buAutoNum type="arabicPeriod"/>
            </a:pPr>
            <a:r>
              <a:rPr lang="en-US" sz="3200" dirty="0">
                <a:solidFill>
                  <a:schemeClr val="bg1"/>
                </a:solidFill>
                <a:latin typeface="Eras Bold ITC" pitchFamily="34" charset="0"/>
              </a:rPr>
              <a:t>Practice thinking of word pictures during moments of free time. </a:t>
            </a:r>
          </a:p>
          <a:p>
            <a:pPr marL="514350" indent="-514350">
              <a:buFont typeface="+mj-lt"/>
              <a:buAutoNum type="arabicPeriod"/>
            </a:pPr>
            <a:endParaRPr lang="en-US" sz="3200" dirty="0">
              <a:solidFill>
                <a:schemeClr val="bg1"/>
              </a:solidFill>
              <a:latin typeface="Eras Bold ITC" pitchFamily="34" charset="0"/>
            </a:endParaRPr>
          </a:p>
          <a:p>
            <a:pPr marL="514350" indent="-514350">
              <a:buFont typeface="+mj-lt"/>
              <a:buAutoNum type="arabicPeriod"/>
            </a:pPr>
            <a:r>
              <a:rPr lang="en-US" sz="3200" dirty="0">
                <a:solidFill>
                  <a:schemeClr val="bg1"/>
                </a:solidFill>
                <a:latin typeface="Eras Bold ITC" pitchFamily="34" charset="0"/>
              </a:rPr>
              <a:t>Exercise your word picture muscles by taking a person, place, or thing and try to think of as many spiritual parallels as you can with that one object. Example. </a:t>
            </a:r>
            <a:r>
              <a:rPr lang="en-US" sz="3200" dirty="0">
                <a:solidFill>
                  <a:srgbClr val="FF9300"/>
                </a:solidFill>
                <a:latin typeface="Eras Bold ITC" pitchFamily="34" charset="0"/>
              </a:rPr>
              <a:t>How many illustrations can you get from a pencil?</a:t>
            </a:r>
          </a:p>
          <a:p>
            <a:pPr marL="514350" indent="-514350">
              <a:buFont typeface="+mj-lt"/>
              <a:buAutoNum type="arabicPeriod"/>
            </a:pPr>
            <a:endParaRPr lang="en-US" sz="3200" dirty="0">
              <a:solidFill>
                <a:schemeClr val="bg1"/>
              </a:solidFill>
              <a:latin typeface="Eras Bold ITC" pitchFamily="34" charset="0"/>
            </a:endParaRPr>
          </a:p>
          <a:p>
            <a:pPr marL="514350" indent="-514350">
              <a:buFont typeface="+mj-lt"/>
              <a:buAutoNum type="arabicPeriod"/>
            </a:pPr>
            <a:r>
              <a:rPr lang="en-US" sz="3200" dirty="0">
                <a:solidFill>
                  <a:schemeClr val="bg1"/>
                </a:solidFill>
                <a:latin typeface="Eras Bold ITC" pitchFamily="34" charset="0"/>
              </a:rPr>
              <a:t>Think of how you would communicate what you are teaching to a new believer or a child who has little or no Bible knowledge. </a:t>
            </a:r>
          </a:p>
        </p:txBody>
      </p:sp>
    </p:spTree>
    <p:extLst>
      <p:ext uri="{BB962C8B-B14F-4D97-AF65-F5344CB8AC3E}">
        <p14:creationId xmlns:p14="http://schemas.microsoft.com/office/powerpoint/2010/main" val="25174658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4800"/>
            <a:ext cx="13792200" cy="5509200"/>
          </a:xfrm>
          <a:prstGeom prst="rect">
            <a:avLst/>
          </a:prstGeom>
          <a:noFill/>
        </p:spPr>
        <p:txBody>
          <a:bodyPr wrap="square" rtlCol="0">
            <a:spAutoFit/>
          </a:bodyPr>
          <a:lstStyle/>
          <a:p>
            <a:pPr marL="514350" indent="-514350">
              <a:buFont typeface="+mj-lt"/>
              <a:buAutoNum type="arabicPeriod" startAt="5"/>
            </a:pPr>
            <a:r>
              <a:rPr lang="en-US" sz="3200" dirty="0">
                <a:solidFill>
                  <a:schemeClr val="bg1"/>
                </a:solidFill>
                <a:latin typeface="Eras Bold ITC" pitchFamily="34" charset="0"/>
              </a:rPr>
              <a:t>Notice how others use word pictures in their writings e.g., the biblical writers, Jesus, and great preachers.</a:t>
            </a:r>
          </a:p>
          <a:p>
            <a:pPr marL="514350" indent="-514350">
              <a:buFont typeface="+mj-lt"/>
              <a:buAutoNum type="arabicPeriod" startAt="5"/>
            </a:pPr>
            <a:endParaRPr lang="en-US" sz="3200" dirty="0">
              <a:solidFill>
                <a:schemeClr val="bg1"/>
              </a:solidFill>
              <a:latin typeface="Eras Bold ITC" pitchFamily="34" charset="0"/>
            </a:endParaRPr>
          </a:p>
          <a:p>
            <a:pPr marL="514350" indent="-514350">
              <a:buFont typeface="+mj-lt"/>
              <a:buAutoNum type="arabicPeriod" startAt="5"/>
            </a:pPr>
            <a:r>
              <a:rPr lang="en-US" sz="3200" dirty="0">
                <a:solidFill>
                  <a:schemeClr val="bg1"/>
                </a:solidFill>
                <a:latin typeface="Eras Bold ITC" pitchFamily="34" charset="0"/>
              </a:rPr>
              <a:t>Ask God to help you become a more engaging expositor and to grow in your ability to express doctrines in simple, clear, engaging and practical ways just as Jesus did. </a:t>
            </a:r>
          </a:p>
          <a:p>
            <a:pPr marL="514350" indent="-514350">
              <a:buFont typeface="+mj-lt"/>
              <a:buAutoNum type="arabicPeriod" startAt="5"/>
            </a:pPr>
            <a:endParaRPr lang="en-US" sz="3200" dirty="0">
              <a:solidFill>
                <a:schemeClr val="bg1"/>
              </a:solidFill>
              <a:latin typeface="Eras Bold ITC" pitchFamily="34" charset="0"/>
            </a:endParaRPr>
          </a:p>
          <a:p>
            <a:pPr marL="514350" indent="-514350">
              <a:buFont typeface="+mj-lt"/>
              <a:buAutoNum type="arabicPeriod" startAt="5"/>
            </a:pPr>
            <a:r>
              <a:rPr lang="en-US" sz="3200" dirty="0">
                <a:solidFill>
                  <a:schemeClr val="bg1"/>
                </a:solidFill>
                <a:latin typeface="Eras Bold ITC" pitchFamily="34" charset="0"/>
              </a:rPr>
              <a:t>Consider the illustrations one can find in nature, from looking around in your office, from experiences, the five senses, and work at thinking and speaking words that can be seen with the minds eye. </a:t>
            </a:r>
          </a:p>
        </p:txBody>
      </p:sp>
    </p:spTree>
    <p:extLst>
      <p:ext uri="{BB962C8B-B14F-4D97-AF65-F5344CB8AC3E}">
        <p14:creationId xmlns:p14="http://schemas.microsoft.com/office/powerpoint/2010/main" val="187017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194434"/>
          </a:xfrm>
          <a:ln w="28575">
            <a:solidFill>
              <a:schemeClr val="bg1"/>
            </a:solidFill>
          </a:ln>
        </p:spPr>
        <p:txBody>
          <a:bodyPr>
            <a:normAutofit/>
          </a:bodyPr>
          <a:lstStyle/>
          <a:p>
            <a:r>
              <a:rPr lang="en-US" dirty="0"/>
              <a:t>FINAL WORDS OF EXHORTATION</a:t>
            </a:r>
          </a:p>
        </p:txBody>
      </p:sp>
      <p:sp>
        <p:nvSpPr>
          <p:cNvPr id="3" name="Content Placeholder 2"/>
          <p:cNvSpPr>
            <a:spLocks noGrp="1"/>
          </p:cNvSpPr>
          <p:nvPr>
            <p:ph idx="1"/>
          </p:nvPr>
        </p:nvSpPr>
        <p:spPr/>
        <p:txBody>
          <a:bodyPr>
            <a:normAutofit fontScale="55000" lnSpcReduction="20000"/>
          </a:bodyPr>
          <a:lstStyle/>
          <a:p>
            <a:pPr marL="914400" indent="-914400">
              <a:buFont typeface="+mj-lt"/>
              <a:buAutoNum type="alphaUcPeriod"/>
            </a:pPr>
            <a:r>
              <a:rPr lang="en-US" dirty="0"/>
              <a:t>All homiletical techniques used to engage and captivate your listeners should serve the text and the truths taught in the text only.</a:t>
            </a:r>
          </a:p>
          <a:p>
            <a:pPr marL="914400" indent="-914400">
              <a:buFont typeface="+mj-lt"/>
              <a:buAutoNum type="alphaUcPeriod"/>
            </a:pPr>
            <a:endParaRPr lang="en-US" dirty="0"/>
          </a:p>
          <a:p>
            <a:pPr marL="914400" indent="-914400">
              <a:buFont typeface="+mj-lt"/>
              <a:buAutoNum type="alphaUcPeriod"/>
            </a:pPr>
            <a:r>
              <a:rPr lang="en-US" dirty="0"/>
              <a:t>Every biblical expositor, regardless of how gifted or experienced, can become a better more engaging expository preacher if they work at it. </a:t>
            </a:r>
          </a:p>
          <a:p>
            <a:pPr marL="914400" indent="-914400">
              <a:buFont typeface="+mj-lt"/>
              <a:buAutoNum type="alphaUcPeriod"/>
            </a:pPr>
            <a:endParaRPr lang="en-US" dirty="0"/>
          </a:p>
          <a:p>
            <a:pPr marL="914400" indent="-914400">
              <a:buFont typeface="+mj-lt"/>
              <a:buAutoNum type="alphaUcPeriod"/>
            </a:pPr>
            <a:r>
              <a:rPr lang="en-US" dirty="0"/>
              <a:t>Becoming a more captivating, interesting, clear, and understandable expository preacher </a:t>
            </a:r>
            <a:r>
              <a:rPr lang="en-US" i="1" dirty="0">
                <a:solidFill>
                  <a:srgbClr val="FF0000"/>
                </a:solidFill>
              </a:rPr>
              <a:t>is not what is easiest for the preacher, </a:t>
            </a:r>
            <a:r>
              <a:rPr lang="en-US" i="1" dirty="0">
                <a:solidFill>
                  <a:srgbClr val="FFFF00"/>
                </a:solidFill>
              </a:rPr>
              <a:t>but it is what is best for the congregation and the glory of God</a:t>
            </a:r>
            <a:r>
              <a:rPr lang="en-US" dirty="0">
                <a:solidFill>
                  <a:srgbClr val="FFFF00"/>
                </a:solidFill>
              </a:rPr>
              <a:t>. </a:t>
            </a:r>
            <a:r>
              <a:rPr lang="en-US" dirty="0"/>
              <a:t>The more captivated your listeners are the more the truth will be planted into their hearts and minds. </a:t>
            </a:r>
          </a:p>
        </p:txBody>
      </p:sp>
    </p:spTree>
    <p:extLst>
      <p:ext uri="{BB962C8B-B14F-4D97-AF65-F5344CB8AC3E}">
        <p14:creationId xmlns:p14="http://schemas.microsoft.com/office/powerpoint/2010/main" val="21059495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14020800" cy="7355860"/>
          </a:xfrm>
          <a:prstGeom prst="rect">
            <a:avLst/>
          </a:prstGeom>
          <a:noFill/>
        </p:spPr>
        <p:txBody>
          <a:bodyPr wrap="square" rtlCol="0">
            <a:spAutoFit/>
          </a:bodyPr>
          <a:lstStyle/>
          <a:p>
            <a:r>
              <a:rPr lang="en-US" sz="3200" dirty="0">
                <a:solidFill>
                  <a:schemeClr val="bg1"/>
                </a:solidFill>
                <a:latin typeface="Times New Roman" pitchFamily="18" charset="0"/>
                <a:cs typeface="Times New Roman" pitchFamily="18" charset="0"/>
              </a:rPr>
              <a:t>“</a:t>
            </a:r>
            <a:r>
              <a:rPr lang="en-US" sz="3200" i="1" dirty="0">
                <a:solidFill>
                  <a:schemeClr val="bg1"/>
                </a:solidFill>
                <a:latin typeface="Times New Roman" pitchFamily="18" charset="0"/>
                <a:cs typeface="Times New Roman" pitchFamily="18" charset="0"/>
              </a:rPr>
              <a:t>It is rumored that dull preachers are to be found in some parts of the world.  Charles Lamb came upon one of them of whom he said, “He is so dry that if you were to prick a hole in him nothing would come out but sawdust.” . . . </a:t>
            </a:r>
          </a:p>
          <a:p>
            <a:endParaRPr lang="en-US" sz="3200" i="1" dirty="0">
              <a:solidFill>
                <a:schemeClr val="bg1"/>
              </a:solidFill>
              <a:latin typeface="Times New Roman" pitchFamily="18" charset="0"/>
              <a:cs typeface="Times New Roman" pitchFamily="18" charset="0"/>
            </a:endParaRPr>
          </a:p>
          <a:p>
            <a:r>
              <a:rPr lang="en-US" sz="3200" i="1" dirty="0">
                <a:solidFill>
                  <a:schemeClr val="bg1"/>
                </a:solidFill>
                <a:latin typeface="Times New Roman" pitchFamily="18" charset="0"/>
                <a:cs typeface="Times New Roman" pitchFamily="18" charset="0"/>
              </a:rPr>
              <a:t> No man likes to travel over a flat country; better a steep climb occasionally than a monotonous stretch of prairie.  It is not enough for a preacher to declare the truth.  God makes raw meat, but the cook must create an appetite by furnishing the feast aright.  No man can hold an audience by the bald presentation of abstract facts. . . </a:t>
            </a:r>
          </a:p>
          <a:p>
            <a:endParaRPr lang="en-US" sz="3200" i="1" dirty="0">
              <a:solidFill>
                <a:schemeClr val="bg1"/>
              </a:solidFill>
              <a:latin typeface="Times New Roman" pitchFamily="18" charset="0"/>
              <a:cs typeface="Times New Roman" pitchFamily="18" charset="0"/>
            </a:endParaRPr>
          </a:p>
          <a:p>
            <a:r>
              <a:rPr lang="en-US" sz="3200" i="1" dirty="0">
                <a:solidFill>
                  <a:schemeClr val="bg1"/>
                </a:solidFill>
                <a:latin typeface="Times New Roman" pitchFamily="18" charset="0"/>
                <a:cs typeface="Times New Roman" pitchFamily="18" charset="0"/>
              </a:rPr>
              <a:t>The best of preachers, namely Christ, was a consummate master of this art. His sermons were picturesque to the last degree. He found “tongues in trees, sermons in stones, books in the running brooks” and homiletic figures in everything. Consequently, He was never dull, however profound; but was always impressive and well within the intellectual range of average men.</a:t>
            </a:r>
            <a:r>
              <a:rPr lang="en-US" sz="3200" dirty="0">
                <a:solidFill>
                  <a:schemeClr val="bg1"/>
                </a:solidFill>
                <a:latin typeface="Times New Roman" pitchFamily="18" charset="0"/>
                <a:cs typeface="Times New Roman" pitchFamily="18" charset="0"/>
              </a:rPr>
              <a:t>”</a:t>
            </a:r>
          </a:p>
          <a:p>
            <a:r>
              <a:rPr lang="en-US" sz="2000" dirty="0">
                <a:solidFill>
                  <a:schemeClr val="bg1"/>
                </a:solidFill>
                <a:latin typeface="Times New Roman" pitchFamily="18" charset="0"/>
                <a:cs typeface="Times New Roman" pitchFamily="18" charset="0"/>
              </a:rPr>
              <a:t>David Burrell, </a:t>
            </a:r>
            <a:r>
              <a:rPr lang="en-US" sz="2000" i="1" dirty="0">
                <a:solidFill>
                  <a:schemeClr val="bg1"/>
                </a:solidFill>
                <a:latin typeface="Times New Roman" pitchFamily="18" charset="0"/>
                <a:cs typeface="Times New Roman" pitchFamily="18" charset="0"/>
              </a:rPr>
              <a:t>The Sermon: Its Construction and Delivery</a:t>
            </a:r>
            <a:r>
              <a:rPr lang="en-US" sz="2000" dirty="0">
                <a:solidFill>
                  <a:schemeClr val="bg1"/>
                </a:solidFill>
                <a:latin typeface="Times New Roman" pitchFamily="18" charset="0"/>
                <a:cs typeface="Times New Roman" pitchFamily="18" charset="0"/>
              </a:rPr>
              <a:t>, (Chicago: Fleming H. </a:t>
            </a:r>
            <a:r>
              <a:rPr lang="en-US" sz="2000" dirty="0" err="1">
                <a:solidFill>
                  <a:schemeClr val="bg1"/>
                </a:solidFill>
                <a:latin typeface="Times New Roman" pitchFamily="18" charset="0"/>
                <a:cs typeface="Times New Roman" pitchFamily="18" charset="0"/>
              </a:rPr>
              <a:t>Revell</a:t>
            </a:r>
            <a:r>
              <a:rPr lang="en-US" sz="2000" dirty="0">
                <a:solidFill>
                  <a:schemeClr val="bg1"/>
                </a:solidFill>
                <a:latin typeface="Times New Roman" pitchFamily="18" charset="0"/>
                <a:cs typeface="Times New Roman" pitchFamily="18" charset="0"/>
              </a:rPr>
              <a:t>, 1913), 217-19.</a:t>
            </a:r>
          </a:p>
        </p:txBody>
      </p:sp>
    </p:spTree>
    <p:extLst>
      <p:ext uri="{BB962C8B-B14F-4D97-AF65-F5344CB8AC3E}">
        <p14:creationId xmlns:p14="http://schemas.microsoft.com/office/powerpoint/2010/main" val="2761893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8BC9A-E6EA-03A7-A51B-C55A62EBB1B4}"/>
              </a:ext>
            </a:extLst>
          </p:cNvPr>
          <p:cNvSpPr>
            <a:spLocks noGrp="1"/>
          </p:cNvSpPr>
          <p:nvPr>
            <p:ph type="title"/>
          </p:nvPr>
        </p:nvSpPr>
        <p:spPr/>
        <p:txBody>
          <a:bodyPr/>
          <a:lstStyle/>
          <a:p>
            <a:r>
              <a:rPr lang="en-US" dirty="0"/>
              <a:t>HOMEWORK</a:t>
            </a:r>
          </a:p>
        </p:txBody>
      </p:sp>
      <p:sp>
        <p:nvSpPr>
          <p:cNvPr id="3" name="Content Placeholder 2">
            <a:extLst>
              <a:ext uri="{FF2B5EF4-FFF2-40B4-BE49-F238E27FC236}">
                <a16:creationId xmlns:a16="http://schemas.microsoft.com/office/drawing/2014/main" id="{65804BDE-0E36-96AB-0F0C-063042056CDF}"/>
              </a:ext>
            </a:extLst>
          </p:cNvPr>
          <p:cNvSpPr>
            <a:spLocks noGrp="1"/>
          </p:cNvSpPr>
          <p:nvPr>
            <p:ph idx="1"/>
          </p:nvPr>
        </p:nvSpPr>
        <p:spPr>
          <a:xfrm>
            <a:off x="731520" y="1524000"/>
            <a:ext cx="13167360" cy="5791200"/>
          </a:xfrm>
        </p:spPr>
        <p:txBody>
          <a:bodyPr>
            <a:normAutofit fontScale="92500"/>
          </a:bodyPr>
          <a:lstStyle/>
          <a:p>
            <a:r>
              <a:rPr lang="en-US" dirty="0"/>
              <a:t>Read, listen to, or watch on YouTube, J. C. Ryle’s, </a:t>
            </a:r>
            <a:r>
              <a:rPr lang="en-US" i="1" dirty="0"/>
              <a:t>Simplicity In Preaching.</a:t>
            </a:r>
          </a:p>
          <a:p>
            <a:r>
              <a:rPr lang="en-US" dirty="0"/>
              <a:t>When you read the Bible or the sermons of great preachers, notice how many word pictures they use.</a:t>
            </a:r>
          </a:p>
          <a:p>
            <a:r>
              <a:rPr lang="en-US" dirty="0"/>
              <a:t>For the brave: Take the last sermon you preached, transcribe it word for word, then highlight all the word pictures.</a:t>
            </a:r>
          </a:p>
          <a:p>
            <a:endParaRPr lang="en-US" dirty="0"/>
          </a:p>
        </p:txBody>
      </p:sp>
    </p:spTree>
    <p:extLst>
      <p:ext uri="{BB962C8B-B14F-4D97-AF65-F5344CB8AC3E}">
        <p14:creationId xmlns:p14="http://schemas.microsoft.com/office/powerpoint/2010/main" val="40307810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EAB59C8-FE6F-9970-D03C-0B38EED73150}"/>
              </a:ext>
            </a:extLst>
          </p:cNvPr>
          <p:cNvSpPr>
            <a:spLocks noGrp="1"/>
          </p:cNvSpPr>
          <p:nvPr>
            <p:ph type="title"/>
          </p:nvPr>
        </p:nvSpPr>
        <p:spPr>
          <a:xfrm>
            <a:off x="731520" y="2743200"/>
            <a:ext cx="13167360" cy="1371600"/>
          </a:xfrm>
        </p:spPr>
        <p:txBody>
          <a:bodyPr/>
          <a:lstStyle/>
          <a:p>
            <a:r>
              <a:rPr lang="en-US" dirty="0">
                <a:latin typeface="Apple Chancery" panose="03020702040506060504" pitchFamily="66" charset="-79"/>
                <a:cs typeface="Apple Chancery" panose="03020702040506060504" pitchFamily="66" charset="-79"/>
              </a:rPr>
              <a:t>The En</a:t>
            </a:r>
            <a:r>
              <a:rPr lang="en-US" dirty="0">
                <a:latin typeface="Apple Chancery" panose="03020702040506060504" pitchFamily="66" charset="-79"/>
                <a:cs typeface="Apple Chancery" panose="03020702040506060504" pitchFamily="66" charset="-79"/>
              </a:rPr>
              <a:t>d</a:t>
            </a:r>
          </a:p>
        </p:txBody>
      </p:sp>
    </p:spTree>
    <p:extLst>
      <p:ext uri="{BB962C8B-B14F-4D97-AF65-F5344CB8AC3E}">
        <p14:creationId xmlns:p14="http://schemas.microsoft.com/office/powerpoint/2010/main" val="2984364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31520" y="329566"/>
            <a:ext cx="13167360" cy="2718434"/>
          </a:xfrm>
          <a:ln w="28575">
            <a:solidFill>
              <a:schemeClr val="bg1"/>
            </a:solidFill>
          </a:ln>
        </p:spPr>
        <p:txBody>
          <a:bodyPr>
            <a:normAutofit/>
          </a:bodyPr>
          <a:lstStyle/>
          <a:p>
            <a:r>
              <a:rPr lang="en-US" sz="4400" dirty="0"/>
              <a:t>THE MOST IMPORTANT THINGS IN EXPOSITORY PREACHING MUST REMAIN THE MOST IMPORTANT THINGS</a:t>
            </a:r>
          </a:p>
        </p:txBody>
      </p:sp>
      <p:sp>
        <p:nvSpPr>
          <p:cNvPr id="6" name="Content Placeholder 5"/>
          <p:cNvSpPr>
            <a:spLocks noGrp="1"/>
          </p:cNvSpPr>
          <p:nvPr>
            <p:ph idx="1"/>
          </p:nvPr>
        </p:nvSpPr>
        <p:spPr>
          <a:xfrm>
            <a:off x="731520" y="3124200"/>
            <a:ext cx="13167360" cy="4227196"/>
          </a:xfrm>
        </p:spPr>
        <p:txBody>
          <a:bodyPr>
            <a:normAutofit fontScale="70000" lnSpcReduction="20000"/>
          </a:bodyPr>
          <a:lstStyle/>
          <a:p>
            <a:endParaRPr lang="en-US" dirty="0"/>
          </a:p>
          <a:p>
            <a:pPr marL="914400" indent="-914400">
              <a:buFont typeface="+mj-lt"/>
              <a:buAutoNum type="arabicPeriod"/>
            </a:pPr>
            <a:r>
              <a:rPr lang="en-US" dirty="0"/>
              <a:t>You must be saved.</a:t>
            </a:r>
          </a:p>
          <a:p>
            <a:pPr marL="914400" indent="-914400">
              <a:buFont typeface="+mj-lt"/>
              <a:buAutoNum type="arabicPeriod"/>
            </a:pPr>
            <a:r>
              <a:rPr lang="en-US" dirty="0"/>
              <a:t>You must be walking in the Spirit.</a:t>
            </a:r>
          </a:p>
          <a:p>
            <a:pPr marL="914400" indent="-914400">
              <a:buFont typeface="+mj-lt"/>
              <a:buAutoNum type="arabicPeriod"/>
            </a:pPr>
            <a:r>
              <a:rPr lang="en-US" dirty="0"/>
              <a:t>You must let the Word of God work on your own heart, before working it on the hearts of others.</a:t>
            </a:r>
          </a:p>
          <a:p>
            <a:pPr marL="914400" indent="-914400">
              <a:buFont typeface="+mj-lt"/>
              <a:buAutoNum type="arabicPeriod"/>
            </a:pPr>
            <a:r>
              <a:rPr lang="en-US" dirty="0"/>
              <a:t>You must soak your sermon preparation in prayer.</a:t>
            </a:r>
          </a:p>
          <a:p>
            <a:pPr marL="914400" indent="-914400">
              <a:buFont typeface="+mj-lt"/>
              <a:buAutoNum type="arabicPeriod"/>
            </a:pPr>
            <a:r>
              <a:rPr lang="en-US" dirty="0"/>
              <a:t>You must handle accurately the Word of Truth.</a:t>
            </a:r>
          </a:p>
        </p:txBody>
      </p:sp>
    </p:spTree>
    <p:extLst>
      <p:ext uri="{BB962C8B-B14F-4D97-AF65-F5344CB8AC3E}">
        <p14:creationId xmlns:p14="http://schemas.microsoft.com/office/powerpoint/2010/main" val="1343184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31520" y="329566"/>
            <a:ext cx="13167360" cy="1575434"/>
          </a:xfrm>
          <a:ln w="28575">
            <a:solidFill>
              <a:schemeClr val="bg1"/>
            </a:solidFill>
          </a:ln>
        </p:spPr>
        <p:txBody>
          <a:bodyPr>
            <a:normAutofit fontScale="90000"/>
          </a:bodyPr>
          <a:lstStyle/>
          <a:p>
            <a:r>
              <a:rPr lang="en-US" dirty="0"/>
              <a:t>Understand the Key Players in Expository Preaching</a:t>
            </a:r>
          </a:p>
        </p:txBody>
      </p:sp>
      <p:sp>
        <p:nvSpPr>
          <p:cNvPr id="6" name="TextBox 5"/>
          <p:cNvSpPr txBox="1"/>
          <p:nvPr/>
        </p:nvSpPr>
        <p:spPr>
          <a:xfrm>
            <a:off x="4303912" y="2486625"/>
            <a:ext cx="5529078" cy="923330"/>
          </a:xfrm>
          <a:prstGeom prst="rect">
            <a:avLst/>
          </a:prstGeom>
          <a:noFill/>
        </p:spPr>
        <p:txBody>
          <a:bodyPr wrap="none" rtlCol="0">
            <a:spAutoFit/>
          </a:bodyPr>
          <a:lstStyle/>
          <a:p>
            <a:r>
              <a:rPr lang="en-US" sz="5400" dirty="0">
                <a:solidFill>
                  <a:schemeClr val="bg1"/>
                </a:solidFill>
                <a:latin typeface="Eras Bold ITC" pitchFamily="34" charset="0"/>
              </a:rPr>
              <a:t>The Holy Spirit </a:t>
            </a:r>
          </a:p>
        </p:txBody>
      </p:sp>
      <p:sp>
        <p:nvSpPr>
          <p:cNvPr id="7" name="TextBox 6"/>
          <p:cNvSpPr txBox="1"/>
          <p:nvPr/>
        </p:nvSpPr>
        <p:spPr>
          <a:xfrm>
            <a:off x="419621" y="4872693"/>
            <a:ext cx="3254619" cy="2308324"/>
          </a:xfrm>
          <a:prstGeom prst="rect">
            <a:avLst/>
          </a:prstGeom>
          <a:noFill/>
        </p:spPr>
        <p:txBody>
          <a:bodyPr wrap="square" rtlCol="0">
            <a:spAutoFit/>
          </a:bodyPr>
          <a:lstStyle/>
          <a:p>
            <a:r>
              <a:rPr lang="en-US" sz="3600" dirty="0">
                <a:solidFill>
                  <a:schemeClr val="bg1"/>
                </a:solidFill>
                <a:latin typeface="Eras Bold ITC" pitchFamily="34" charset="0"/>
              </a:rPr>
              <a:t>Inspires and Energizes </a:t>
            </a:r>
            <a:r>
              <a:rPr lang="en-US" sz="3600" dirty="0">
                <a:solidFill>
                  <a:srgbClr val="FF9300"/>
                </a:solidFill>
                <a:latin typeface="Eras Bold ITC" pitchFamily="34" charset="0"/>
              </a:rPr>
              <a:t>the Word </a:t>
            </a:r>
          </a:p>
          <a:p>
            <a:r>
              <a:rPr lang="en-US" sz="3600" dirty="0">
                <a:solidFill>
                  <a:srgbClr val="FF9300"/>
                </a:solidFill>
                <a:latin typeface="Eras Bold ITC" pitchFamily="34" charset="0"/>
              </a:rPr>
              <a:t>of God</a:t>
            </a:r>
          </a:p>
        </p:txBody>
      </p:sp>
      <p:sp>
        <p:nvSpPr>
          <p:cNvPr id="8" name="TextBox 7"/>
          <p:cNvSpPr txBox="1"/>
          <p:nvPr/>
        </p:nvSpPr>
        <p:spPr>
          <a:xfrm>
            <a:off x="5614368" y="5046821"/>
            <a:ext cx="3727878" cy="2308324"/>
          </a:xfrm>
          <a:prstGeom prst="rect">
            <a:avLst/>
          </a:prstGeom>
          <a:noFill/>
        </p:spPr>
        <p:txBody>
          <a:bodyPr wrap="square" rtlCol="0">
            <a:spAutoFit/>
          </a:bodyPr>
          <a:lstStyle/>
          <a:p>
            <a:r>
              <a:rPr lang="en-US" sz="3600" dirty="0">
                <a:solidFill>
                  <a:schemeClr val="bg1"/>
                </a:solidFill>
                <a:latin typeface="Eras Bold ITC" pitchFamily="34" charset="0"/>
              </a:rPr>
              <a:t>Indwells, Empowers, and illumines </a:t>
            </a:r>
            <a:r>
              <a:rPr lang="en-US" sz="3600" dirty="0">
                <a:solidFill>
                  <a:srgbClr val="FF9300"/>
                </a:solidFill>
                <a:latin typeface="Eras Bold ITC" pitchFamily="34" charset="0"/>
              </a:rPr>
              <a:t>the Preacher</a:t>
            </a:r>
          </a:p>
        </p:txBody>
      </p:sp>
      <p:sp>
        <p:nvSpPr>
          <p:cNvPr id="9" name="TextBox 8"/>
          <p:cNvSpPr txBox="1"/>
          <p:nvPr/>
        </p:nvSpPr>
        <p:spPr>
          <a:xfrm>
            <a:off x="10254947" y="4872693"/>
            <a:ext cx="4014122" cy="2862322"/>
          </a:xfrm>
          <a:prstGeom prst="rect">
            <a:avLst/>
          </a:prstGeom>
          <a:noFill/>
        </p:spPr>
        <p:txBody>
          <a:bodyPr wrap="square" rtlCol="0">
            <a:spAutoFit/>
          </a:bodyPr>
          <a:lstStyle/>
          <a:p>
            <a:r>
              <a:rPr lang="en-US" sz="3600" dirty="0">
                <a:solidFill>
                  <a:schemeClr val="bg1"/>
                </a:solidFill>
                <a:latin typeface="Eras Bold ITC" pitchFamily="34" charset="0"/>
              </a:rPr>
              <a:t>Indwells, Convicts, Illumines, and Encourages </a:t>
            </a:r>
            <a:r>
              <a:rPr lang="en-US" sz="3600" dirty="0">
                <a:solidFill>
                  <a:srgbClr val="FF9300"/>
                </a:solidFill>
                <a:latin typeface="Eras Bold ITC" pitchFamily="34" charset="0"/>
              </a:rPr>
              <a:t>the Congregation</a:t>
            </a:r>
          </a:p>
        </p:txBody>
      </p:sp>
      <p:sp>
        <p:nvSpPr>
          <p:cNvPr id="10" name="Down Arrow 9"/>
          <p:cNvSpPr/>
          <p:nvPr/>
        </p:nvSpPr>
        <p:spPr>
          <a:xfrm>
            <a:off x="6670471" y="3541840"/>
            <a:ext cx="533400" cy="1369586"/>
          </a:xfrm>
          <a:prstGeom prst="down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080131">
            <a:off x="9536922" y="3456944"/>
            <a:ext cx="592137"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927525">
            <a:off x="3858394" y="3510526"/>
            <a:ext cx="592137"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ight Arrow 10"/>
          <p:cNvSpPr/>
          <p:nvPr/>
        </p:nvSpPr>
        <p:spPr>
          <a:xfrm>
            <a:off x="3882853" y="5046821"/>
            <a:ext cx="1255738" cy="381000"/>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3860221" y="5506002"/>
            <a:ext cx="1285875" cy="43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15996" y="5196575"/>
            <a:ext cx="1285875"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5982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31520" y="329566"/>
            <a:ext cx="13167360" cy="1575434"/>
          </a:xfrm>
          <a:ln w="28575">
            <a:solidFill>
              <a:schemeClr val="bg1"/>
            </a:solidFill>
          </a:ln>
        </p:spPr>
        <p:txBody>
          <a:bodyPr>
            <a:normAutofit fontScale="90000"/>
          </a:bodyPr>
          <a:lstStyle/>
          <a:p>
            <a:r>
              <a:rPr lang="en-US" dirty="0"/>
              <a:t>Understand What the Expository Preacher </a:t>
            </a:r>
            <a:r>
              <a:rPr lang="en-US" i="1" dirty="0">
                <a:solidFill>
                  <a:srgbClr val="FF0000"/>
                </a:solidFill>
              </a:rPr>
              <a:t>is not</a:t>
            </a:r>
            <a:endParaRPr lang="en-US" dirty="0">
              <a:solidFill>
                <a:srgbClr val="FF0000"/>
              </a:solidFill>
            </a:endParaRPr>
          </a:p>
        </p:txBody>
      </p:sp>
      <p:sp>
        <p:nvSpPr>
          <p:cNvPr id="6" name="Content Placeholder 5"/>
          <p:cNvSpPr>
            <a:spLocks noGrp="1"/>
          </p:cNvSpPr>
          <p:nvPr>
            <p:ph idx="1"/>
          </p:nvPr>
        </p:nvSpPr>
        <p:spPr>
          <a:xfrm>
            <a:off x="731520" y="2057400"/>
            <a:ext cx="13167360" cy="5293996"/>
          </a:xfrm>
        </p:spPr>
        <p:txBody>
          <a:bodyPr>
            <a:normAutofit lnSpcReduction="10000"/>
          </a:bodyPr>
          <a:lstStyle/>
          <a:p>
            <a:pPr marL="914400" indent="-914400">
              <a:buFont typeface="+mj-lt"/>
              <a:buAutoNum type="arabicPeriod"/>
            </a:pPr>
            <a:r>
              <a:rPr lang="en-US" dirty="0"/>
              <a:t>He is not the Holy Spirit and therefore cannot save or sanctify.</a:t>
            </a:r>
          </a:p>
          <a:p>
            <a:pPr marL="914400" indent="-914400">
              <a:buFont typeface="+mj-lt"/>
              <a:buAutoNum type="arabicPeriod"/>
            </a:pPr>
            <a:r>
              <a:rPr lang="en-US" dirty="0"/>
              <a:t>He is not the source of truth, therefore must get his truth from the text of Scripture.</a:t>
            </a:r>
          </a:p>
          <a:p>
            <a:pPr marL="914400" indent="-914400">
              <a:buFont typeface="+mj-lt"/>
              <a:buAutoNum type="arabicPeriod"/>
            </a:pPr>
            <a:r>
              <a:rPr lang="en-US" dirty="0"/>
              <a:t>He is not responsible for the response of his listeners to the truth.</a:t>
            </a:r>
          </a:p>
        </p:txBody>
      </p:sp>
    </p:spTree>
    <p:extLst>
      <p:ext uri="{BB962C8B-B14F-4D97-AF65-F5344CB8AC3E}">
        <p14:creationId xmlns:p14="http://schemas.microsoft.com/office/powerpoint/2010/main" val="393813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bg1"/>
            </a:solidFill>
          </a:ln>
        </p:spPr>
        <p:txBody>
          <a:bodyPr>
            <a:normAutofit fontScale="90000"/>
          </a:bodyPr>
          <a:lstStyle/>
          <a:p>
            <a:r>
              <a:rPr lang="en-US" dirty="0"/>
              <a:t>Understand What the</a:t>
            </a:r>
            <a:br>
              <a:rPr lang="en-US" dirty="0"/>
            </a:br>
            <a:r>
              <a:rPr lang="en-US" dirty="0"/>
              <a:t>Expository Preacher </a:t>
            </a:r>
            <a:r>
              <a:rPr lang="en-US" i="1" dirty="0">
                <a:solidFill>
                  <a:srgbClr val="FF0000"/>
                </a:solidFill>
              </a:rPr>
              <a:t>is</a:t>
            </a:r>
          </a:p>
        </p:txBody>
      </p:sp>
      <p:sp>
        <p:nvSpPr>
          <p:cNvPr id="3" name="Content Placeholder 2"/>
          <p:cNvSpPr>
            <a:spLocks noGrp="1"/>
          </p:cNvSpPr>
          <p:nvPr>
            <p:ph idx="1"/>
          </p:nvPr>
        </p:nvSpPr>
        <p:spPr>
          <a:xfrm>
            <a:off x="731520" y="2133600"/>
            <a:ext cx="13167360" cy="5217796"/>
          </a:xfrm>
        </p:spPr>
        <p:txBody>
          <a:bodyPr>
            <a:normAutofit fontScale="85000" lnSpcReduction="10000"/>
          </a:bodyPr>
          <a:lstStyle/>
          <a:p>
            <a:pPr marL="914400" indent="-914400">
              <a:buFont typeface="+mj-lt"/>
              <a:buAutoNum type="arabicPeriod"/>
            </a:pPr>
            <a:r>
              <a:rPr lang="en-US" i="1" dirty="0">
                <a:solidFill>
                  <a:srgbClr val="FF9300"/>
                </a:solidFill>
              </a:rPr>
              <a:t>He is a student of Scripture </a:t>
            </a:r>
            <a:r>
              <a:rPr lang="en-US" dirty="0"/>
              <a:t>seeking to discover the meaning of the text, what the original author meant for his original audience to understand by what was written. Having discovered the meaning of the text, he then packages the truth in such a way that people will be engaged, understand, remember, and know how to apply what was is preached. </a:t>
            </a:r>
          </a:p>
        </p:txBody>
      </p:sp>
    </p:spTree>
    <p:extLst>
      <p:ext uri="{BB962C8B-B14F-4D97-AF65-F5344CB8AC3E}">
        <p14:creationId xmlns:p14="http://schemas.microsoft.com/office/powerpoint/2010/main" val="4144561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762000"/>
            <a:ext cx="13167360" cy="6589396"/>
          </a:xfrm>
        </p:spPr>
        <p:txBody>
          <a:bodyPr>
            <a:normAutofit fontScale="92500" lnSpcReduction="20000"/>
          </a:bodyPr>
          <a:lstStyle/>
          <a:p>
            <a:pPr marL="914400" indent="-914400">
              <a:buFont typeface="+mj-lt"/>
              <a:buAutoNum type="arabicPeriod" startAt="2"/>
            </a:pPr>
            <a:r>
              <a:rPr lang="en-US" i="1" dirty="0">
                <a:solidFill>
                  <a:srgbClr val="FF9300"/>
                </a:solidFill>
              </a:rPr>
              <a:t>He is a herald of the truth</a:t>
            </a:r>
            <a:r>
              <a:rPr lang="en-US" dirty="0"/>
              <a:t>, a proclaimer of doctrine, a crier of divinely given revelation, a messenger with an authoritative message. One who is called upon by his King to command, reprove, rebuke, exhort, correct, encourager, and comfort people with the Word of Truth. He boldly confronts people with the meaning of the text,  preaching in such a way that no one can disregard the message he preaches from the Word of God. </a:t>
            </a:r>
          </a:p>
        </p:txBody>
      </p:sp>
    </p:spTree>
    <p:extLst>
      <p:ext uri="{BB962C8B-B14F-4D97-AF65-F5344CB8AC3E}">
        <p14:creationId xmlns:p14="http://schemas.microsoft.com/office/powerpoint/2010/main" val="2988595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31520" y="329566"/>
            <a:ext cx="13167360" cy="2489834"/>
          </a:xfrm>
          <a:ln w="28575">
            <a:solidFill>
              <a:schemeClr val="bg1"/>
            </a:solidFill>
          </a:ln>
        </p:spPr>
        <p:txBody>
          <a:bodyPr>
            <a:normAutofit fontScale="90000"/>
          </a:bodyPr>
          <a:lstStyle/>
          <a:p>
            <a:r>
              <a:rPr lang="en-US" dirty="0"/>
              <a:t>SEVERAL CRITICAL FACTORS PRESENT IN CAPTIVATING PREACHING </a:t>
            </a:r>
          </a:p>
        </p:txBody>
      </p:sp>
      <p:sp>
        <p:nvSpPr>
          <p:cNvPr id="6" name="Content Placeholder 5"/>
          <p:cNvSpPr>
            <a:spLocks noGrp="1"/>
          </p:cNvSpPr>
          <p:nvPr>
            <p:ph idx="1"/>
          </p:nvPr>
        </p:nvSpPr>
        <p:spPr>
          <a:xfrm>
            <a:off x="731520" y="3200400"/>
            <a:ext cx="13167360" cy="4150996"/>
          </a:xfrm>
        </p:spPr>
        <p:txBody>
          <a:bodyPr/>
          <a:lstStyle/>
          <a:p>
            <a:pPr marL="914400" indent="-914400">
              <a:buFont typeface="+mj-lt"/>
              <a:buAutoNum type="arabicPeriod"/>
            </a:pPr>
            <a:r>
              <a:rPr lang="en-US" dirty="0"/>
              <a:t>Attention</a:t>
            </a:r>
          </a:p>
          <a:p>
            <a:pPr marL="914400" indent="-914400">
              <a:buFont typeface="+mj-lt"/>
              <a:buAutoNum type="arabicPeriod"/>
            </a:pPr>
            <a:r>
              <a:rPr lang="en-US" dirty="0"/>
              <a:t>Interest</a:t>
            </a:r>
          </a:p>
          <a:p>
            <a:pPr marL="914400" indent="-914400">
              <a:buFont typeface="+mj-lt"/>
              <a:buAutoNum type="arabicPeriod"/>
            </a:pPr>
            <a:r>
              <a:rPr lang="en-US" dirty="0"/>
              <a:t>Understanding/clarity/simplicity</a:t>
            </a:r>
          </a:p>
          <a:p>
            <a:pPr marL="914400" indent="-914400">
              <a:buFont typeface="+mj-lt"/>
              <a:buAutoNum type="arabicPeriod"/>
            </a:pPr>
            <a:r>
              <a:rPr lang="en-US" dirty="0"/>
              <a:t>Remembrance</a:t>
            </a:r>
          </a:p>
        </p:txBody>
      </p:sp>
    </p:spTree>
    <p:extLst>
      <p:ext uri="{BB962C8B-B14F-4D97-AF65-F5344CB8AC3E}">
        <p14:creationId xmlns:p14="http://schemas.microsoft.com/office/powerpoint/2010/main" val="1291105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bg1"/>
            </a:solidFill>
          </a:ln>
        </p:spPr>
        <p:txBody>
          <a:bodyPr>
            <a:normAutofit fontScale="90000"/>
          </a:bodyPr>
          <a:lstStyle/>
          <a:p>
            <a:r>
              <a:rPr lang="en-US" dirty="0"/>
              <a:t>Two Questions to Make You Think</a:t>
            </a:r>
          </a:p>
        </p:txBody>
      </p:sp>
      <p:sp>
        <p:nvSpPr>
          <p:cNvPr id="3" name="Content Placeholder 2"/>
          <p:cNvSpPr>
            <a:spLocks noGrp="1"/>
          </p:cNvSpPr>
          <p:nvPr>
            <p:ph idx="1"/>
          </p:nvPr>
        </p:nvSpPr>
        <p:spPr/>
        <p:txBody>
          <a:bodyPr>
            <a:normAutofit fontScale="85000" lnSpcReduction="10000"/>
          </a:bodyPr>
          <a:lstStyle/>
          <a:p>
            <a:pPr marL="914400" indent="-914400">
              <a:buFont typeface="+mj-lt"/>
              <a:buAutoNum type="arabicPeriod"/>
            </a:pPr>
            <a:r>
              <a:rPr lang="en-US" dirty="0"/>
              <a:t>If God gave you the option of His raising up ten men like </a:t>
            </a:r>
            <a:r>
              <a:rPr lang="en-US" dirty="0">
                <a:solidFill>
                  <a:srgbClr val="FF9300"/>
                </a:solidFill>
              </a:rPr>
              <a:t>Charles Spurgeon </a:t>
            </a:r>
            <a:r>
              <a:rPr lang="en-US" dirty="0"/>
              <a:t>who could preach with amazing clarity, engaging oratory, sound doctrine, and power, </a:t>
            </a:r>
            <a:r>
              <a:rPr lang="en-US" dirty="0">
                <a:solidFill>
                  <a:srgbClr val="FF0000"/>
                </a:solidFill>
              </a:rPr>
              <a:t>but who didn’t always exegete the text accurately </a:t>
            </a:r>
            <a:r>
              <a:rPr lang="en-US" dirty="0"/>
              <a:t>or have God raise up </a:t>
            </a:r>
            <a:r>
              <a:rPr lang="en-US" dirty="0">
                <a:solidFill>
                  <a:srgbClr val="FF9300"/>
                </a:solidFill>
              </a:rPr>
              <a:t>ten men who were godly, very accurate to the text of Scripture, doctrinally sound</a:t>
            </a:r>
            <a:r>
              <a:rPr lang="en-US" dirty="0"/>
              <a:t>, </a:t>
            </a:r>
            <a:r>
              <a:rPr lang="en-US" dirty="0">
                <a:solidFill>
                  <a:srgbClr val="FF0000"/>
                </a:solidFill>
              </a:rPr>
              <a:t>but boring preachers</a:t>
            </a:r>
            <a:r>
              <a:rPr lang="en-US" dirty="0"/>
              <a:t>, which would you choose? </a:t>
            </a:r>
          </a:p>
        </p:txBody>
      </p:sp>
    </p:spTree>
    <p:extLst>
      <p:ext uri="{BB962C8B-B14F-4D97-AF65-F5344CB8AC3E}">
        <p14:creationId xmlns:p14="http://schemas.microsoft.com/office/powerpoint/2010/main" val="2465230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686</TotalTime>
  <Words>2763</Words>
  <Application>Microsoft Macintosh PowerPoint</Application>
  <PresentationFormat>Custom</PresentationFormat>
  <Paragraphs>104</Paragraphs>
  <Slides>27</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APPLE CHANCERY</vt:lpstr>
      <vt:lpstr>APPLE CHANCERY</vt:lpstr>
      <vt:lpstr>Arial</vt:lpstr>
      <vt:lpstr>Arial Black</vt:lpstr>
      <vt:lpstr>Calibri</vt:lpstr>
      <vt:lpstr>Copperplate</vt:lpstr>
      <vt:lpstr>Eras Bold ITC</vt:lpstr>
      <vt:lpstr>Imprint MT Shadow</vt:lpstr>
      <vt:lpstr>Times New Roman</vt:lpstr>
      <vt:lpstr>Office Theme</vt:lpstr>
      <vt:lpstr>PowerPoint Presentation</vt:lpstr>
      <vt:lpstr>HANGING ON EVERY WORD</vt:lpstr>
      <vt:lpstr>THE MOST IMPORTANT THINGS IN EXPOSITORY PREACHING MUST REMAIN THE MOST IMPORTANT THINGS</vt:lpstr>
      <vt:lpstr>Understand the Key Players in Expository Preaching</vt:lpstr>
      <vt:lpstr>Understand What the Expository Preacher is not</vt:lpstr>
      <vt:lpstr>Understand What the Expository Preacher is</vt:lpstr>
      <vt:lpstr>PowerPoint Presentation</vt:lpstr>
      <vt:lpstr>SEVERAL CRITICAL FACTORS PRESENT IN CAPTIVATING PREACHING </vt:lpstr>
      <vt:lpstr>Two Questions to Make You Think</vt:lpstr>
      <vt:lpstr>PowerPoint Presentation</vt:lpstr>
      <vt:lpstr>MAKING A CASE FOR INCREASED WORD PICTURES IN EXPOSITORY PREACHING </vt:lpstr>
      <vt:lpstr>PowerPoint Presentation</vt:lpstr>
      <vt:lpstr>PowerPoint Presentation</vt:lpstr>
      <vt:lpstr>PowerPoint Presentation</vt:lpstr>
      <vt:lpstr>Jesus used a lot of word pictures </vt:lpstr>
      <vt:lpstr>Consider the number of word pictures used by great preachers</vt:lpstr>
      <vt:lpstr>PowerPoint Presentation</vt:lpstr>
      <vt:lpstr>Is there a general rule for how many Word Pictures should be used in a sermon?</vt:lpstr>
      <vt:lpstr>PowerPoint Presentation</vt:lpstr>
      <vt:lpstr>LEARNING TO INCREASE THE AMOUNT OF WORD PICTURES IN YOUR EXPOSITORY SERMONS </vt:lpstr>
      <vt:lpstr>PowerPoint Presentation</vt:lpstr>
      <vt:lpstr>PowerPoint Presentation</vt:lpstr>
      <vt:lpstr>PowerPoint Presentation</vt:lpstr>
      <vt:lpstr>FINAL WORDS OF EXHORTATION</vt:lpstr>
      <vt:lpstr>PowerPoint Presentation</vt:lpstr>
      <vt:lpstr>HOMEWORK</vt:lpstr>
      <vt:lpstr>The End</vt:lpstr>
    </vt:vector>
  </TitlesOfParts>
  <Company>Calvary Bible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 Hughes</dc:creator>
  <cp:lastModifiedBy>Jack Hughes</cp:lastModifiedBy>
  <cp:revision>41</cp:revision>
  <dcterms:created xsi:type="dcterms:W3CDTF">2012-03-02T12:49:00Z</dcterms:created>
  <dcterms:modified xsi:type="dcterms:W3CDTF">2023-05-02T22:14:43Z</dcterms:modified>
</cp:coreProperties>
</file>